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23.jpg" ContentType="image/jpg"/>
  <Override PartName="/ppt/media/image24.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3"/>
  </p:notesMasterIdLst>
  <p:sldIdLst>
    <p:sldId id="422" r:id="rId2"/>
    <p:sldId id="496" r:id="rId3"/>
    <p:sldId id="510" r:id="rId4"/>
    <p:sldId id="497" r:id="rId5"/>
    <p:sldId id="498" r:id="rId6"/>
    <p:sldId id="499" r:id="rId7"/>
    <p:sldId id="500" r:id="rId8"/>
    <p:sldId id="501" r:id="rId9"/>
    <p:sldId id="502" r:id="rId10"/>
    <p:sldId id="283" r:id="rId11"/>
    <p:sldId id="284" r:id="rId12"/>
    <p:sldId id="262" r:id="rId13"/>
    <p:sldId id="511" r:id="rId14"/>
    <p:sldId id="503" r:id="rId15"/>
    <p:sldId id="287" r:id="rId16"/>
    <p:sldId id="504" r:id="rId17"/>
    <p:sldId id="506" r:id="rId18"/>
    <p:sldId id="512" r:id="rId19"/>
    <p:sldId id="508" r:id="rId20"/>
    <p:sldId id="509" r:id="rId21"/>
    <p:sldId id="275" r:id="rId22"/>
    <p:sldId id="513" r:id="rId23"/>
    <p:sldId id="265" r:id="rId24"/>
    <p:sldId id="514" r:id="rId25"/>
    <p:sldId id="264" r:id="rId26"/>
    <p:sldId id="516" r:id="rId27"/>
    <p:sldId id="268" r:id="rId28"/>
    <p:sldId id="515" r:id="rId29"/>
    <p:sldId id="271" r:id="rId30"/>
    <p:sldId id="279" r:id="rId31"/>
    <p:sldId id="269" r:id="rId32"/>
    <p:sldId id="282" r:id="rId33"/>
    <p:sldId id="272" r:id="rId34"/>
    <p:sldId id="285" r:id="rId35"/>
    <p:sldId id="517" r:id="rId36"/>
    <p:sldId id="257" r:id="rId37"/>
    <p:sldId id="289" r:id="rId38"/>
    <p:sldId id="291" r:id="rId39"/>
    <p:sldId id="518" r:id="rId40"/>
    <p:sldId id="278" r:id="rId41"/>
    <p:sldId id="277"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6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10" autoAdjust="0"/>
    <p:restoredTop sz="80349" autoAdjust="0"/>
  </p:normalViewPr>
  <p:slideViewPr>
    <p:cSldViewPr snapToGrid="0" showGuides="1">
      <p:cViewPr varScale="1">
        <p:scale>
          <a:sx n="86" d="100"/>
          <a:sy n="86" d="100"/>
        </p:scale>
        <p:origin x="1280" y="192"/>
      </p:cViewPr>
      <p:guideLst>
        <p:guide orient="horz" pos="2160"/>
        <p:guide pos="3840"/>
        <p:guide pos="6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of.ZHAO Zhanzhan (HSS)" userId="b1fb9dc2-e248-4747-a0d9-e57cbdfa5dce" providerId="ADAL" clId="{85870D59-645E-5F1A-9901-B59B40488AE8}"/>
    <pc:docChg chg="modSld">
      <pc:chgData name="Prof.ZHAO Zhanzhan (HSS)" userId="b1fb9dc2-e248-4747-a0d9-e57cbdfa5dce" providerId="ADAL" clId="{85870D59-645E-5F1A-9901-B59B40488AE8}" dt="2025-09-03T10:46:29.999" v="33" actId="20577"/>
      <pc:docMkLst>
        <pc:docMk/>
      </pc:docMkLst>
      <pc:sldChg chg="modSp mod">
        <pc:chgData name="Prof.ZHAO Zhanzhan (HSS)" userId="b1fb9dc2-e248-4747-a0d9-e57cbdfa5dce" providerId="ADAL" clId="{85870D59-645E-5F1A-9901-B59B40488AE8}" dt="2025-09-03T10:46:29.999" v="33" actId="20577"/>
        <pc:sldMkLst>
          <pc:docMk/>
          <pc:sldMk cId="2612544184" sldId="256"/>
        </pc:sldMkLst>
        <pc:spChg chg="mod">
          <ac:chgData name="Prof.ZHAO Zhanzhan (HSS)" userId="b1fb9dc2-e248-4747-a0d9-e57cbdfa5dce" providerId="ADAL" clId="{85870D59-645E-5F1A-9901-B59B40488AE8}" dt="2025-09-03T10:46:29.999" v="33" actId="20577"/>
          <ac:spMkLst>
            <pc:docMk/>
            <pc:sldMk cId="2612544184" sldId="256"/>
            <ac:spMk id="4" creationId="{C661C66B-7626-78D8-276F-D3726DE20F68}"/>
          </ac:spMkLst>
        </pc:spChg>
      </pc:sldChg>
      <pc:sldChg chg="modSp mod">
        <pc:chgData name="Prof.ZHAO Zhanzhan (HSS)" userId="b1fb9dc2-e248-4747-a0d9-e57cbdfa5dce" providerId="ADAL" clId="{85870D59-645E-5F1A-9901-B59B40488AE8}" dt="2025-08-21T09:06:47.360" v="26" actId="20577"/>
        <pc:sldMkLst>
          <pc:docMk/>
          <pc:sldMk cId="2219252528" sldId="287"/>
        </pc:sldMkLst>
        <pc:spChg chg="mod">
          <ac:chgData name="Prof.ZHAO Zhanzhan (HSS)" userId="b1fb9dc2-e248-4747-a0d9-e57cbdfa5dce" providerId="ADAL" clId="{85870D59-645E-5F1A-9901-B59B40488AE8}" dt="2025-08-21T09:06:47.360" v="26" actId="20577"/>
          <ac:spMkLst>
            <pc:docMk/>
            <pc:sldMk cId="2219252528" sldId="287"/>
            <ac:spMk id="8" creationId="{A0D64FC0-1412-CE10-0860-0CFEE9A0535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C66207-A66D-4567-8FE5-A955D0FEE3E7}" type="datetimeFigureOut">
              <a:rPr lang="zh-CN" altLang="en-US" smtClean="0"/>
              <a:t>2025/9/4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EC959-1E4D-4BFA-BB3C-6D292178C0FE}" type="slidenum">
              <a:rPr lang="zh-CN" altLang="en-US" smtClean="0"/>
              <a:t>‹#›</a:t>
            </a:fld>
            <a:endParaRPr lang="zh-CN" altLang="en-US"/>
          </a:p>
        </p:txBody>
      </p:sp>
    </p:spTree>
    <p:extLst>
      <p:ext uri="{BB962C8B-B14F-4D97-AF65-F5344CB8AC3E}">
        <p14:creationId xmlns:p14="http://schemas.microsoft.com/office/powerpoint/2010/main" val="396479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youtu.be/CxC161GvMPc"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ai.stanford.edu/sites/default/files/2020-09/AI-Definitions-HAI.pdf"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p:cNvSpPr>
          <p:nvPr>
            <p:ph type="sldImg"/>
          </p:nvPr>
        </p:nvSpPr>
        <p:spPr>
          <a:xfrm>
            <a:off x="381000" y="685800"/>
            <a:ext cx="6096000" cy="3429000"/>
          </a:xfrm>
          <a:ln/>
        </p:spPr>
      </p:sp>
      <p:sp>
        <p:nvSpPr>
          <p:cNvPr id="178179" name="Notes Placeholder 2"/>
          <p:cNvSpPr>
            <a:spLocks noGrp="1"/>
          </p:cNvSpPr>
          <p:nvPr>
            <p:ph type="body" idx="1"/>
          </p:nvPr>
        </p:nvSpPr>
        <p:spPr>
          <a:noFill/>
          <a:ln/>
        </p:spPr>
        <p:txBody>
          <a:bodyPr/>
          <a:lstStyle/>
          <a:p>
            <a:endParaRPr lang="en-US" dirty="0">
              <a:latin typeface="Times New Roman" charset="0"/>
              <a:ea typeface="ＭＳ Ｐゴシック" charset="-128"/>
              <a:cs typeface="ＭＳ Ｐゴシック" charset="-128"/>
            </a:endParaRPr>
          </a:p>
        </p:txBody>
      </p:sp>
      <p:sp>
        <p:nvSpPr>
          <p:cNvPr id="178180" name="Slide Number Placeholder 3"/>
          <p:cNvSpPr>
            <a:spLocks noGrp="1"/>
          </p:cNvSpPr>
          <p:nvPr>
            <p:ph type="sldNum" sz="quarter" idx="5"/>
          </p:nvPr>
        </p:nvSpPr>
        <p:spPr>
          <a:noFill/>
        </p:spPr>
        <p:txBody>
          <a:bodyPr/>
          <a:lstStyle/>
          <a:p>
            <a:fld id="{7A908E00-6592-2642-B910-4C1491EDF6D1}" type="slidenum">
              <a:rPr lang="en-US">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494342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18C56-DFD1-0E73-D61C-0598221F210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183AAB1-0A23-1433-0359-040AF294B8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6AA3FE-FC17-CF07-5CCA-C97972404DC1}"/>
              </a:ext>
            </a:extLst>
          </p:cNvPr>
          <p:cNvSpPr>
            <a:spLocks noGrp="1"/>
          </p:cNvSpPr>
          <p:nvPr>
            <p:ph type="body" idx="1"/>
          </p:nvPr>
        </p:nvSpPr>
        <p:spPr/>
        <p:txBody>
          <a:bodyPr/>
          <a:lstStyle/>
          <a:p>
            <a:r>
              <a:rPr lang="en-GB" altLang="zh-CN" dirty="0"/>
              <a:t>https://</a:t>
            </a:r>
            <a:r>
              <a:rPr lang="en-GB" altLang="zh-CN" dirty="0" err="1"/>
              <a:t>www.coursera.org</a:t>
            </a:r>
            <a:r>
              <a:rPr lang="en-GB" altLang="zh-CN" dirty="0"/>
              <a:t>/learn/ai-for-everyone/lecture/</a:t>
            </a:r>
            <a:r>
              <a:rPr lang="en-GB" altLang="zh-CN" dirty="0" err="1"/>
              <a:t>SRwLN</a:t>
            </a:r>
            <a:r>
              <a:rPr lang="en-GB" altLang="zh-CN" dirty="0"/>
              <a:t>/week-1-introduction</a:t>
            </a:r>
            <a:endParaRPr lang="en-US" altLang="zh-CN" sz="1200" b="0" kern="1200" dirty="0">
              <a:solidFill>
                <a:schemeClr val="tx1"/>
              </a:solidFill>
              <a:effectLst/>
              <a:latin typeface="+mn-lt"/>
              <a:ea typeface="+mn-ea"/>
              <a:cs typeface="+mn-cs"/>
            </a:endParaRP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如今，我们从人工智能中看到的很大一部分价值 是人工狭义智能（</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这些人工智能只能做一件事， 例如智能扬声器或自动驾驶汽车。 或者用于网络搜索的人工智能， 或农业或工厂中的人工智能应用程序。 这些类型的人工智能只是一窍不通， 但是当你找到合适的技巧时， 这可能会非常有价值。 随着生成式人工智能的兴起， 诸如聊天</a:t>
            </a:r>
            <a:r>
              <a:rPr lang="en-US" altLang="zh-CN" sz="1200" b="0" kern="1200" dirty="0">
                <a:solidFill>
                  <a:schemeClr val="tx1"/>
                </a:solidFill>
                <a:effectLst/>
                <a:latin typeface="+mn-lt"/>
                <a:ea typeface="+mn-ea"/>
                <a:cs typeface="+mn-cs"/>
              </a:rPr>
              <a:t>GPT</a:t>
            </a:r>
            <a:r>
              <a:rPr lang="zh-CN" altLang="en-US" sz="1200" b="0" kern="1200" dirty="0">
                <a:solidFill>
                  <a:schemeClr val="tx1"/>
                </a:solidFill>
                <a:effectLst/>
                <a:latin typeface="+mn-lt"/>
                <a:ea typeface="+mn-ea"/>
                <a:cs typeface="+mn-cs"/>
              </a:rPr>
              <a:t>之类的东西。 我们也开始看到人工智能， 它更具通用性。 例如，</a:t>
            </a:r>
            <a:r>
              <a:rPr lang="en-US" altLang="zh-CN" sz="1200" b="0" kern="1200" dirty="0">
                <a:solidFill>
                  <a:schemeClr val="tx1"/>
                </a:solidFill>
                <a:effectLst/>
                <a:latin typeface="+mn-lt"/>
                <a:ea typeface="+mn-ea"/>
                <a:cs typeface="+mn-cs"/>
              </a:rPr>
              <a:t>Chat GPT </a:t>
            </a:r>
            <a:r>
              <a:rPr lang="zh-CN" altLang="en-US" sz="1200" b="0" kern="1200" dirty="0">
                <a:solidFill>
                  <a:schemeClr val="tx1"/>
                </a:solidFill>
                <a:effectLst/>
                <a:latin typeface="+mn-lt"/>
                <a:ea typeface="+mn-ea"/>
                <a:cs typeface="+mn-cs"/>
              </a:rPr>
              <a:t>可以是文案编辑、 头脑风暴伙伴、文本摘要生成器，还可以 提供许多其他帮助。 这些模型是一项令人兴奋的发展，正在 进一步扩展我们现在可以用人工智能做的事情。 此外，人工智能还指</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或人工通用智能的概念。 这是构建人工智能的目标，它可以完成 人类所能完成的任何智力任务， 甚至可能变得超级 聪明，做比任何人类都能做更多的事情。 我看到 </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人工狭义智能 以及生成式人工智能方面取得了长足的进步。 感觉人工智能研究 正在缓慢地 朝着人工智能迈出微小的一步，这令人兴奋。 但实际上，我们离 人工智能或人工通用智能还有很长的路要走。 不幸的是，</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和</a:t>
            </a:r>
            <a:r>
              <a:rPr lang="en-US" altLang="zh-CN" sz="1200" b="0" kern="1200" dirty="0">
                <a:solidFill>
                  <a:schemeClr val="tx1"/>
                </a:solidFill>
                <a:effectLst/>
                <a:latin typeface="+mn-lt"/>
                <a:ea typeface="+mn-ea"/>
                <a:cs typeface="+mn-cs"/>
              </a:rPr>
              <a:t>Genitive AI</a:t>
            </a:r>
            <a:r>
              <a:rPr lang="zh-CN" altLang="en-US" sz="1200" b="0" kern="1200" dirty="0">
                <a:solidFill>
                  <a:schemeClr val="tx1"/>
                </a:solidFill>
                <a:effectLst/>
                <a:latin typeface="+mn-lt"/>
                <a:ea typeface="+mn-ea"/>
                <a:cs typeface="+mn-cs"/>
              </a:rPr>
              <a:t>的快速发展 非常 有价值，这使人们得出结论， 人工智能已经取得了很多进展，这确实是事实。 但这反过来又导致人们 错误地认为我们 也可能处于</a:t>
            </a:r>
            <a:r>
              <a:rPr lang="en-US" altLang="zh-CN" sz="1200" b="0" kern="1200" dirty="0">
                <a:solidFill>
                  <a:schemeClr val="tx1"/>
                </a:solidFill>
                <a:effectLst/>
                <a:latin typeface="+mn-lt"/>
                <a:ea typeface="+mn-ea"/>
                <a:cs typeface="+mn-cs"/>
              </a:rPr>
              <a:t>AGI</a:t>
            </a:r>
            <a:r>
              <a:rPr lang="zh-CN" altLang="en-US" sz="1200" b="0" kern="1200" dirty="0">
                <a:solidFill>
                  <a:schemeClr val="tx1"/>
                </a:solidFill>
                <a:effectLst/>
                <a:latin typeface="+mn-lt"/>
                <a:ea typeface="+mn-ea"/>
                <a:cs typeface="+mn-cs"/>
              </a:rPr>
              <a:t>的边缘。 这导致了人们对 邪恶有感觉的机器人即将接管人类的过分和不必要的担忧。 我认为 </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是研究人员努力实现的令人兴奋的目标， 但要实现这一目标， 还需要多项技术突破。</a:t>
            </a:r>
            <a:endParaRPr lang="zh-CN" altLang="zh-CN" sz="1200" b="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DC5E550E-3A10-81F6-47A6-5A90868900B0}"/>
              </a:ext>
            </a:extLst>
          </p:cNvPr>
          <p:cNvSpPr>
            <a:spLocks noGrp="1"/>
          </p:cNvSpPr>
          <p:nvPr>
            <p:ph type="sldNum" sz="quarter" idx="5"/>
          </p:nvPr>
        </p:nvSpPr>
        <p:spPr/>
        <p:txBody>
          <a:bodyPr/>
          <a:lstStyle/>
          <a:p>
            <a:fld id="{5D1EC959-1E4D-4BFA-BB3C-6D292178C0FE}" type="slidenum">
              <a:rPr lang="zh-CN" altLang="en-US" smtClean="0"/>
              <a:t>11</a:t>
            </a:fld>
            <a:endParaRPr lang="zh-CN" altLang="en-US"/>
          </a:p>
        </p:txBody>
      </p:sp>
    </p:spTree>
    <p:extLst>
      <p:ext uri="{BB962C8B-B14F-4D97-AF65-F5344CB8AC3E}">
        <p14:creationId xmlns:p14="http://schemas.microsoft.com/office/powerpoint/2010/main" val="3316166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731D4-F526-3233-BDCB-0AE32C51AF6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0B0362-74DD-7951-87FB-6D1698728A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FA2A3D-3322-CACD-E3C4-028ABC53310C}"/>
              </a:ext>
            </a:extLst>
          </p:cNvPr>
          <p:cNvSpPr>
            <a:spLocks noGrp="1"/>
          </p:cNvSpPr>
          <p:nvPr>
            <p:ph type="body" idx="1"/>
          </p:nvPr>
        </p:nvSpPr>
        <p:spPr/>
        <p:txBody>
          <a:bodyPr/>
          <a:lstStyle/>
          <a:p>
            <a:pPr marL="0" indent="0" algn="just">
              <a:buClr>
                <a:schemeClr val="accent1">
                  <a:lumMod val="50000"/>
                </a:schemeClr>
              </a:buClr>
              <a:buFont typeface="Wingdings" panose="05000000000000000000" pitchFamily="2" charset="2"/>
              <a:buNone/>
            </a:pPr>
            <a:r>
              <a:rPr lang="zh-CN" altLang="en-US" sz="1200">
                <a:effectLst/>
                <a:latin typeface="Calibri" panose="020F0502020204030204" pitchFamily="34" charset="0"/>
                <a:ea typeface="Calibri" panose="020F0502020204030204" pitchFamily="34" charset="0"/>
                <a:cs typeface="Calibri" panose="020F0502020204030204" pitchFamily="34" charset="0"/>
              </a:rPr>
              <a:t>来源：</a:t>
            </a:r>
            <a:r>
              <a:rPr lang="en-GB" altLang="zh-CN" sz="1200">
                <a:effectLst/>
                <a:latin typeface="Calibri" panose="020F0502020204030204" pitchFamily="34" charset="0"/>
                <a:ea typeface="Calibri" panose="020F0502020204030204" pitchFamily="34" charset="0"/>
                <a:cs typeface="Calibri" panose="020F0502020204030204" pitchFamily="34" charset="0"/>
              </a:rPr>
              <a:t>https://www.coursera.org/learn/ai-for-everyone/lecture/SRwLN/week-1-introduction</a:t>
            </a:r>
          </a:p>
          <a:p>
            <a:pPr marL="0" indent="0" algn="just">
              <a:buClr>
                <a:schemeClr val="accent1">
                  <a:lumMod val="50000"/>
                </a:schemeClr>
              </a:buClr>
              <a:buFont typeface="Wingdings" panose="05000000000000000000" pitchFamily="2" charset="2"/>
              <a:buNone/>
            </a:pPr>
            <a:endParaRPr lang="en-GB" altLang="zh-CN" sz="1200">
              <a:effectLst/>
              <a:latin typeface="Calibri" panose="020F0502020204030204" pitchFamily="34" charset="0"/>
              <a:ea typeface="Calibri" panose="020F0502020204030204" pitchFamily="34" charset="0"/>
              <a:cs typeface="Calibri" panose="020F0502020204030204" pitchFamily="34" charset="0"/>
            </a:endParaRPr>
          </a:p>
          <a:p>
            <a:pPr marL="0" indent="0" algn="just">
              <a:buClr>
                <a:schemeClr val="accent1">
                  <a:lumMod val="50000"/>
                </a:schemeClr>
              </a:buClr>
              <a:buFont typeface="Wingdings" panose="05000000000000000000" pitchFamily="2" charset="2"/>
              <a:buNone/>
            </a:pPr>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45A85E9F-9FEC-5254-1C3A-4CF30080A7BA}"/>
              </a:ext>
            </a:extLst>
          </p:cNvPr>
          <p:cNvSpPr>
            <a:spLocks noGrp="1"/>
          </p:cNvSpPr>
          <p:nvPr>
            <p:ph type="sldNum" sz="quarter" idx="5"/>
          </p:nvPr>
        </p:nvSpPr>
        <p:spPr/>
        <p:txBody>
          <a:bodyPr/>
          <a:lstStyle/>
          <a:p>
            <a:fld id="{5D1EC959-1E4D-4BFA-BB3C-6D292178C0FE}" type="slidenum">
              <a:rPr lang="zh-CN" altLang="en-US" smtClean="0"/>
              <a:t>12</a:t>
            </a:fld>
            <a:endParaRPr lang="zh-CN" altLang="en-US"/>
          </a:p>
        </p:txBody>
      </p:sp>
    </p:spTree>
    <p:extLst>
      <p:ext uri="{BB962C8B-B14F-4D97-AF65-F5344CB8AC3E}">
        <p14:creationId xmlns:p14="http://schemas.microsoft.com/office/powerpoint/2010/main" val="2727671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5C186-0A9C-BAFC-5CFC-93FD5CFAF6D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5CE6BDB-2F59-F545-1671-3724AFA7FA1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EB92CA5-54B2-317C-9B76-0A22E7156112}"/>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来源：</a:t>
            </a:r>
            <a:r>
              <a:rPr lang="it-IT" altLang="zh-CN" dirty="0"/>
              <a:t>https://</a:t>
            </a:r>
            <a:r>
              <a:rPr lang="it-IT" altLang="zh-CN" dirty="0" err="1"/>
              <a:t>www.tableau.com</a:t>
            </a:r>
            <a:r>
              <a:rPr lang="it-IT" altLang="zh-CN" dirty="0"/>
              <a:t>/data-insights/ai/</a:t>
            </a:r>
            <a:r>
              <a:rPr lang="it-IT" altLang="zh-CN" dirty="0" err="1"/>
              <a:t>what-is</a:t>
            </a:r>
            <a:endParaRPr lang="it-IT" altLang="zh-CN" dirty="0"/>
          </a:p>
          <a:p>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What is Artificial Intelligence?</a:t>
            </a:r>
          </a:p>
          <a:p>
            <a:r>
              <a:rPr lang="en-US" altLang="zh-CN" sz="1200" b="0" i="0" kern="1200" dirty="0">
                <a:solidFill>
                  <a:schemeClr val="tx1"/>
                </a:solidFill>
                <a:effectLst/>
                <a:latin typeface="+mn-lt"/>
                <a:ea typeface="+mn-ea"/>
                <a:cs typeface="+mn-cs"/>
              </a:rPr>
              <a:t>The original definition of AI, </a:t>
            </a:r>
            <a:r>
              <a:rPr lang="en-US" altLang="zh-CN" sz="1200" b="0" i="0" kern="1200" dirty="0">
                <a:solidFill>
                  <a:schemeClr val="tx1"/>
                </a:solidFill>
                <a:effectLst/>
                <a:latin typeface="+mn-lt"/>
                <a:ea typeface="+mn-ea"/>
                <a:cs typeface="+mn-cs"/>
                <a:hlinkClick r:id="rId3"/>
              </a:rPr>
              <a:t>defined in 1955 by John McCarthy</a:t>
            </a:r>
            <a:r>
              <a:rPr lang="en-US" altLang="zh-CN" sz="1200" b="0" i="0" kern="1200" dirty="0">
                <a:solidFill>
                  <a:schemeClr val="tx1"/>
                </a:solidFill>
                <a:effectLst/>
                <a:latin typeface="+mn-lt"/>
                <a:ea typeface="+mn-ea"/>
                <a:cs typeface="+mn-cs"/>
              </a:rPr>
              <a:t>, one of the original creators of the field, was pretty broad and all-encompassing: “The science and engineering of making intelligent machines.”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slightly more modern definition of AI is: a broad branch of computer science concerned with creating machines that can learn, make decisions, and perform tasks to a human-like level. Advanced AI machines can learn and grow on their own, independent of human intervention. Even basic AI can handle complex tasks that would normally need a human touch but may need the help of a programmer to learn from its mistakes and improve. </a:t>
            </a:r>
          </a:p>
          <a:p>
            <a:endParaRPr lang="zh-CN" altLang="en-US" dirty="0"/>
          </a:p>
        </p:txBody>
      </p:sp>
      <p:sp>
        <p:nvSpPr>
          <p:cNvPr id="4" name="灯片编号占位符 3">
            <a:extLst>
              <a:ext uri="{FF2B5EF4-FFF2-40B4-BE49-F238E27FC236}">
                <a16:creationId xmlns:a16="http://schemas.microsoft.com/office/drawing/2014/main" id="{98FAD790-B9D1-A6F3-F666-EFB7DF82EE16}"/>
              </a:ext>
            </a:extLst>
          </p:cNvPr>
          <p:cNvSpPr>
            <a:spLocks noGrp="1"/>
          </p:cNvSpPr>
          <p:nvPr>
            <p:ph type="sldNum" sz="quarter" idx="5"/>
          </p:nvPr>
        </p:nvSpPr>
        <p:spPr/>
        <p:txBody>
          <a:bodyPr/>
          <a:lstStyle/>
          <a:p>
            <a:fld id="{5D1EC959-1E4D-4BFA-BB3C-6D292178C0FE}" type="slidenum">
              <a:rPr lang="zh-CN" altLang="en-US" smtClean="0"/>
              <a:t>13</a:t>
            </a:fld>
            <a:endParaRPr lang="zh-CN" altLang="en-US"/>
          </a:p>
        </p:txBody>
      </p:sp>
    </p:spTree>
    <p:extLst>
      <p:ext uri="{BB962C8B-B14F-4D97-AF65-F5344CB8AC3E}">
        <p14:creationId xmlns:p14="http://schemas.microsoft.com/office/powerpoint/2010/main" val="141457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E6EC2-D5D5-32C8-B60D-908129A411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7418CF-3588-E62F-ECA6-410C3A54A7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FC510A0-EB4E-29B1-FB9D-E7F462AF85F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来源：</a:t>
            </a:r>
            <a:r>
              <a:rPr lang="it-IT" altLang="zh-CN" dirty="0"/>
              <a:t>https://</a:t>
            </a:r>
            <a:r>
              <a:rPr lang="it-IT" altLang="zh-CN" dirty="0" err="1"/>
              <a:t>www.tableau.com</a:t>
            </a:r>
            <a:r>
              <a:rPr lang="it-IT" altLang="zh-CN" dirty="0"/>
              <a:t>/data-insights/ai/</a:t>
            </a:r>
            <a:r>
              <a:rPr lang="it-IT" altLang="zh-CN" dirty="0" err="1"/>
              <a:t>what-is</a:t>
            </a:r>
            <a:endParaRPr lang="it-IT" altLang="zh-CN" dirty="0"/>
          </a:p>
          <a:p>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What is Artificial Intelligence?</a:t>
            </a:r>
          </a:p>
          <a:p>
            <a:r>
              <a:rPr lang="en-US" altLang="zh-CN" sz="1200" b="0" i="0" kern="1200" dirty="0">
                <a:solidFill>
                  <a:schemeClr val="tx1"/>
                </a:solidFill>
                <a:effectLst/>
                <a:latin typeface="+mn-lt"/>
                <a:ea typeface="+mn-ea"/>
                <a:cs typeface="+mn-cs"/>
              </a:rPr>
              <a:t>The original definition of AI, </a:t>
            </a:r>
            <a:r>
              <a:rPr lang="en-US" altLang="zh-CN" sz="1200" b="0" i="0" kern="1200" dirty="0">
                <a:solidFill>
                  <a:schemeClr val="tx1"/>
                </a:solidFill>
                <a:effectLst/>
                <a:latin typeface="+mn-lt"/>
                <a:ea typeface="+mn-ea"/>
                <a:cs typeface="+mn-cs"/>
                <a:hlinkClick r:id="rId3"/>
              </a:rPr>
              <a:t>defined in 1955 by John McCarthy</a:t>
            </a:r>
            <a:r>
              <a:rPr lang="en-US" altLang="zh-CN" sz="1200" b="0" i="0" kern="1200" dirty="0">
                <a:solidFill>
                  <a:schemeClr val="tx1"/>
                </a:solidFill>
                <a:effectLst/>
                <a:latin typeface="+mn-lt"/>
                <a:ea typeface="+mn-ea"/>
                <a:cs typeface="+mn-cs"/>
              </a:rPr>
              <a:t>, one of the original creators of the field, was pretty broad and all-encompassing: “The science and engineering of making intelligent machines.”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slightly more modern definition of AI is: a broad branch of computer science concerned with creating machines that can learn, make decisions, and perform tasks to a human-like level. Advanced AI machines can learn and grow on their own, independent of human intervention. Even basic AI can handle complex tasks that would normally need a human touch but may need the help of a programmer to learn from its mistakes and improve. </a:t>
            </a:r>
          </a:p>
          <a:p>
            <a:endParaRPr lang="zh-CN" altLang="en-US" dirty="0"/>
          </a:p>
        </p:txBody>
      </p:sp>
      <p:sp>
        <p:nvSpPr>
          <p:cNvPr id="4" name="灯片编号占位符 3">
            <a:extLst>
              <a:ext uri="{FF2B5EF4-FFF2-40B4-BE49-F238E27FC236}">
                <a16:creationId xmlns:a16="http://schemas.microsoft.com/office/drawing/2014/main" id="{3DAF89BE-777C-9404-4C06-8A977DFDFF86}"/>
              </a:ext>
            </a:extLst>
          </p:cNvPr>
          <p:cNvSpPr>
            <a:spLocks noGrp="1"/>
          </p:cNvSpPr>
          <p:nvPr>
            <p:ph type="sldNum" sz="quarter" idx="5"/>
          </p:nvPr>
        </p:nvSpPr>
        <p:spPr/>
        <p:txBody>
          <a:bodyPr/>
          <a:lstStyle/>
          <a:p>
            <a:fld id="{5D1EC959-1E4D-4BFA-BB3C-6D292178C0FE}" type="slidenum">
              <a:rPr lang="zh-CN" altLang="en-US" smtClean="0"/>
              <a:t>14</a:t>
            </a:fld>
            <a:endParaRPr lang="zh-CN" altLang="en-US"/>
          </a:p>
        </p:txBody>
      </p:sp>
    </p:spTree>
    <p:extLst>
      <p:ext uri="{BB962C8B-B14F-4D97-AF65-F5344CB8AC3E}">
        <p14:creationId xmlns:p14="http://schemas.microsoft.com/office/powerpoint/2010/main" val="147295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74425-7CF7-6C3C-2B9F-9D532CC5F87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54FBDA7-E277-B348-68B4-CFC072CC19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B36BBC-7610-3FDB-6640-A8723BDF4D99}"/>
              </a:ext>
            </a:extLst>
          </p:cNvPr>
          <p:cNvSpPr>
            <a:spLocks noGrp="1"/>
          </p:cNvSpPr>
          <p:nvPr>
            <p:ph type="body" idx="1"/>
          </p:nvPr>
        </p:nvSpPr>
        <p:spPr/>
        <p:txBody>
          <a:bodyPr/>
          <a:lstStyle/>
          <a:p>
            <a:pPr marL="0" indent="0" algn="just">
              <a:buClr>
                <a:schemeClr val="accent1">
                  <a:lumMod val="50000"/>
                </a:schemeClr>
              </a:buClr>
              <a:buFont typeface="Wingdings" panose="05000000000000000000" pitchFamily="2" charset="2"/>
              <a:buNone/>
            </a:pPr>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3D1F6F65-49AD-19F3-797A-96DFBA54C58F}"/>
              </a:ext>
            </a:extLst>
          </p:cNvPr>
          <p:cNvSpPr>
            <a:spLocks noGrp="1"/>
          </p:cNvSpPr>
          <p:nvPr>
            <p:ph type="sldNum" sz="quarter" idx="5"/>
          </p:nvPr>
        </p:nvSpPr>
        <p:spPr/>
        <p:txBody>
          <a:bodyPr/>
          <a:lstStyle/>
          <a:p>
            <a:fld id="{5D1EC959-1E4D-4BFA-BB3C-6D292178C0FE}" type="slidenum">
              <a:rPr lang="zh-CN" altLang="en-US" smtClean="0"/>
              <a:t>15</a:t>
            </a:fld>
            <a:endParaRPr lang="zh-CN" altLang="en-US"/>
          </a:p>
        </p:txBody>
      </p:sp>
    </p:spTree>
    <p:extLst>
      <p:ext uri="{BB962C8B-B14F-4D97-AF65-F5344CB8AC3E}">
        <p14:creationId xmlns:p14="http://schemas.microsoft.com/office/powerpoint/2010/main" val="3074611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D37A2-951F-C9A6-26BC-D69AD034319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F1A6E5-D83B-8E53-52BC-C404A901EE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65620DB-3C49-29FD-7198-449D8E45F8DD}"/>
              </a:ext>
            </a:extLst>
          </p:cNvPr>
          <p:cNvSpPr>
            <a:spLocks noGrp="1"/>
          </p:cNvSpPr>
          <p:nvPr>
            <p:ph type="body" idx="1"/>
          </p:nvPr>
        </p:nvSpPr>
        <p:spPr/>
        <p:txBody>
          <a:bodyPr/>
          <a:lstStyle/>
          <a:p>
            <a:pPr marL="0" indent="0" algn="just">
              <a:buClr>
                <a:schemeClr val="accent1">
                  <a:lumMod val="50000"/>
                </a:schemeClr>
              </a:buClr>
              <a:buFont typeface="Wingdings" panose="05000000000000000000" pitchFamily="2" charset="2"/>
              <a:buNone/>
            </a:pPr>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AFF9C87-8F59-186F-FC90-5B46063288EB}"/>
              </a:ext>
            </a:extLst>
          </p:cNvPr>
          <p:cNvSpPr>
            <a:spLocks noGrp="1"/>
          </p:cNvSpPr>
          <p:nvPr>
            <p:ph type="sldNum" sz="quarter" idx="5"/>
          </p:nvPr>
        </p:nvSpPr>
        <p:spPr/>
        <p:txBody>
          <a:bodyPr/>
          <a:lstStyle/>
          <a:p>
            <a:fld id="{5D1EC959-1E4D-4BFA-BB3C-6D292178C0FE}" type="slidenum">
              <a:rPr lang="zh-CN" altLang="en-US" smtClean="0"/>
              <a:t>16</a:t>
            </a:fld>
            <a:endParaRPr lang="zh-CN" altLang="en-US"/>
          </a:p>
        </p:txBody>
      </p:sp>
    </p:spTree>
    <p:extLst>
      <p:ext uri="{BB962C8B-B14F-4D97-AF65-F5344CB8AC3E}">
        <p14:creationId xmlns:p14="http://schemas.microsoft.com/office/powerpoint/2010/main" val="381815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1AFB9-CF3A-2EF7-E4F7-F61982396D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C8F4E0-0592-D630-15E3-0404ABDF888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DC27AA6-B37A-5100-91F9-101FF3C06669}"/>
              </a:ext>
            </a:extLst>
          </p:cNvPr>
          <p:cNvSpPr>
            <a:spLocks noGrp="1"/>
          </p:cNvSpPr>
          <p:nvPr>
            <p:ph type="body" idx="1"/>
          </p:nvPr>
        </p:nvSpPr>
        <p:spPr/>
        <p:txBody>
          <a:bodyPr/>
          <a:lstStyle/>
          <a:p>
            <a:pPr marL="0" indent="0" algn="just">
              <a:buClr>
                <a:schemeClr val="accent1">
                  <a:lumMod val="50000"/>
                </a:schemeClr>
              </a:buClr>
              <a:buFont typeface="Wingdings" panose="05000000000000000000" pitchFamily="2" charset="2"/>
              <a:buNone/>
            </a:pPr>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BF396DF3-6537-AA88-E2CF-F78BB8DBC0A2}"/>
              </a:ext>
            </a:extLst>
          </p:cNvPr>
          <p:cNvSpPr>
            <a:spLocks noGrp="1"/>
          </p:cNvSpPr>
          <p:nvPr>
            <p:ph type="sldNum" sz="quarter" idx="5"/>
          </p:nvPr>
        </p:nvSpPr>
        <p:spPr/>
        <p:txBody>
          <a:bodyPr/>
          <a:lstStyle/>
          <a:p>
            <a:fld id="{5D1EC959-1E4D-4BFA-BB3C-6D292178C0FE}" type="slidenum">
              <a:rPr lang="zh-CN" altLang="en-US" smtClean="0"/>
              <a:t>17</a:t>
            </a:fld>
            <a:endParaRPr lang="zh-CN" altLang="en-US"/>
          </a:p>
        </p:txBody>
      </p:sp>
    </p:spTree>
    <p:extLst>
      <p:ext uri="{BB962C8B-B14F-4D97-AF65-F5344CB8AC3E}">
        <p14:creationId xmlns:p14="http://schemas.microsoft.com/office/powerpoint/2010/main" val="2916477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90BDD-049D-5039-D7CC-60679B2C0A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256667-39ED-AA76-FB8A-8FA26EADEB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AFBE357-C42A-36E1-8479-3523518214CD}"/>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来源：</a:t>
            </a:r>
            <a:r>
              <a:rPr lang="it-IT" altLang="zh-CN" dirty="0"/>
              <a:t>https://</a:t>
            </a:r>
            <a:r>
              <a:rPr lang="it-IT" altLang="zh-CN" dirty="0" err="1"/>
              <a:t>www.tableau.com</a:t>
            </a:r>
            <a:r>
              <a:rPr lang="it-IT" altLang="zh-CN" dirty="0"/>
              <a:t>/data-insights/ai/</a:t>
            </a:r>
            <a:r>
              <a:rPr lang="it-IT" altLang="zh-CN" dirty="0" err="1"/>
              <a:t>what-is</a:t>
            </a:r>
            <a:endParaRPr lang="it-IT" altLang="zh-CN" dirty="0"/>
          </a:p>
          <a:p>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What is Artificial Intelligence?</a:t>
            </a:r>
          </a:p>
          <a:p>
            <a:r>
              <a:rPr lang="en-US" altLang="zh-CN" sz="1200" b="0" i="0" kern="1200" dirty="0">
                <a:solidFill>
                  <a:schemeClr val="tx1"/>
                </a:solidFill>
                <a:effectLst/>
                <a:latin typeface="+mn-lt"/>
                <a:ea typeface="+mn-ea"/>
                <a:cs typeface="+mn-cs"/>
              </a:rPr>
              <a:t>The original definition of AI, </a:t>
            </a:r>
            <a:r>
              <a:rPr lang="en-US" altLang="zh-CN" sz="1200" b="0" i="0" kern="1200" dirty="0">
                <a:solidFill>
                  <a:schemeClr val="tx1"/>
                </a:solidFill>
                <a:effectLst/>
                <a:latin typeface="+mn-lt"/>
                <a:ea typeface="+mn-ea"/>
                <a:cs typeface="+mn-cs"/>
                <a:hlinkClick r:id="rId3"/>
              </a:rPr>
              <a:t>defined in 1955 by John McCarthy</a:t>
            </a:r>
            <a:r>
              <a:rPr lang="en-US" altLang="zh-CN" sz="1200" b="0" i="0" kern="1200" dirty="0">
                <a:solidFill>
                  <a:schemeClr val="tx1"/>
                </a:solidFill>
                <a:effectLst/>
                <a:latin typeface="+mn-lt"/>
                <a:ea typeface="+mn-ea"/>
                <a:cs typeface="+mn-cs"/>
              </a:rPr>
              <a:t>, one of the original creators of the field, was pretty broad and all-encompassing: “The science and engineering of making intelligent machines.”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slightly more modern definition of AI is: a broad branch of computer science concerned with creating machines that can learn, make decisions, and perform tasks to a human-like level. Advanced AI machines can learn and grow on their own, independent of human intervention. Even basic AI can handle complex tasks that would normally need a human touch but may need the help of a programmer to learn from its mistakes and improve. </a:t>
            </a:r>
          </a:p>
          <a:p>
            <a:endParaRPr lang="zh-CN" altLang="en-US" dirty="0"/>
          </a:p>
        </p:txBody>
      </p:sp>
      <p:sp>
        <p:nvSpPr>
          <p:cNvPr id="4" name="灯片编号占位符 3">
            <a:extLst>
              <a:ext uri="{FF2B5EF4-FFF2-40B4-BE49-F238E27FC236}">
                <a16:creationId xmlns:a16="http://schemas.microsoft.com/office/drawing/2014/main" id="{5F1EF7C7-11FB-768D-FF04-9E6ECBAF8D6A}"/>
              </a:ext>
            </a:extLst>
          </p:cNvPr>
          <p:cNvSpPr>
            <a:spLocks noGrp="1"/>
          </p:cNvSpPr>
          <p:nvPr>
            <p:ph type="sldNum" sz="quarter" idx="5"/>
          </p:nvPr>
        </p:nvSpPr>
        <p:spPr/>
        <p:txBody>
          <a:bodyPr/>
          <a:lstStyle/>
          <a:p>
            <a:fld id="{5D1EC959-1E4D-4BFA-BB3C-6D292178C0FE}" type="slidenum">
              <a:rPr lang="zh-CN" altLang="en-US" smtClean="0"/>
              <a:t>18</a:t>
            </a:fld>
            <a:endParaRPr lang="zh-CN" altLang="en-US"/>
          </a:p>
        </p:txBody>
      </p:sp>
    </p:spTree>
    <p:extLst>
      <p:ext uri="{BB962C8B-B14F-4D97-AF65-F5344CB8AC3E}">
        <p14:creationId xmlns:p14="http://schemas.microsoft.com/office/powerpoint/2010/main" val="348968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25735-DF64-D810-34A4-5BC9B7B16A7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AF9BA00-EC7C-3F0A-700E-0DC02648AE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34AAAFF-96F5-0D76-8761-A602E0425538}"/>
              </a:ext>
            </a:extLst>
          </p:cNvPr>
          <p:cNvSpPr>
            <a:spLocks noGrp="1"/>
          </p:cNvSpPr>
          <p:nvPr>
            <p:ph type="body" idx="1"/>
          </p:nvPr>
        </p:nvSpPr>
        <p:spPr/>
        <p:txBody>
          <a:bodyPr/>
          <a:lstStyle/>
          <a:p>
            <a:r>
              <a:rPr lang="en-US" altLang="zh-CN" sz="1200" b="1" i="0" kern="1200">
                <a:solidFill>
                  <a:schemeClr val="tx1"/>
                </a:solidFill>
                <a:effectLst/>
                <a:latin typeface="+mn-lt"/>
                <a:ea typeface="+mn-ea"/>
                <a:cs typeface="+mn-cs"/>
              </a:rPr>
              <a:t>https://www.complexityexplorer.org/courses/214-introduction-to-agent-based-modeling/segments/20837#gsc.tab=0</a:t>
            </a:r>
          </a:p>
          <a:p>
            <a:endParaRPr lang="en-US" altLang="zh-CN" sz="1200" b="1" i="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 Santa Fe Institute</a:t>
            </a:r>
            <a:endParaRPr lang="en-US" altLang="zh-CN" sz="1200" b="1" i="0" kern="1200">
              <a:solidFill>
                <a:schemeClr val="tx1"/>
              </a:solidFill>
              <a:effectLst/>
              <a:latin typeface="+mn-lt"/>
              <a:ea typeface="+mn-ea"/>
              <a:cs typeface="+mn-cs"/>
            </a:endParaRPr>
          </a:p>
          <a:p>
            <a:r>
              <a:rPr lang="en-US" altLang="zh-CN" sz="1200" b="1" i="0" kern="1200">
                <a:solidFill>
                  <a:schemeClr val="tx1"/>
                </a:solidFill>
                <a:effectLst/>
                <a:latin typeface="+mn-lt"/>
                <a:ea typeface="+mn-ea"/>
                <a:cs typeface="+mn-cs"/>
              </a:rPr>
              <a:t>An Introduction to Agent-Based Modeling</a:t>
            </a:r>
          </a:p>
          <a:p>
            <a:r>
              <a:rPr lang="en-US" altLang="zh-CN" sz="1200" b="1" i="0" kern="1200">
                <a:solidFill>
                  <a:schemeClr val="tx1"/>
                </a:solidFill>
                <a:effectLst/>
                <a:latin typeface="+mn-lt"/>
                <a:ea typeface="+mn-ea"/>
                <a:cs typeface="+mn-cs"/>
              </a:rPr>
              <a:t>Unit 1: What is ABM and Why Should You Use It?</a:t>
            </a:r>
            <a:r>
              <a:rPr lang="en-US" altLang="zh-CN"/>
              <a:t> </a:t>
            </a:r>
            <a:br>
              <a:rPr lang="en-US" altLang="zh-CN"/>
            </a:br>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12702D69-FADC-6F97-1397-1A522511DF04}"/>
              </a:ext>
            </a:extLst>
          </p:cNvPr>
          <p:cNvSpPr>
            <a:spLocks noGrp="1"/>
          </p:cNvSpPr>
          <p:nvPr>
            <p:ph type="sldNum" sz="quarter" idx="5"/>
          </p:nvPr>
        </p:nvSpPr>
        <p:spPr/>
        <p:txBody>
          <a:bodyPr/>
          <a:lstStyle/>
          <a:p>
            <a:fld id="{5D1EC959-1E4D-4BFA-BB3C-6D292178C0FE}" type="slidenum">
              <a:rPr lang="zh-CN" altLang="en-US" smtClean="0"/>
              <a:t>23</a:t>
            </a:fld>
            <a:endParaRPr lang="zh-CN" altLang="en-US"/>
          </a:p>
        </p:txBody>
      </p:sp>
    </p:spTree>
    <p:extLst>
      <p:ext uri="{BB962C8B-B14F-4D97-AF65-F5344CB8AC3E}">
        <p14:creationId xmlns:p14="http://schemas.microsoft.com/office/powerpoint/2010/main" val="706825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4BD2F-103B-489F-C68D-83CD4D4ADE8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7304E47-04EA-F366-4724-C15C9A32151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F855814-0EE4-6F26-0924-EECDF9A63E01}"/>
              </a:ext>
            </a:extLst>
          </p:cNvPr>
          <p:cNvSpPr>
            <a:spLocks noGrp="1"/>
          </p:cNvSpPr>
          <p:nvPr>
            <p:ph type="body" idx="1"/>
          </p:nvPr>
        </p:nvSpPr>
        <p:spPr/>
        <p:txBody>
          <a:bodyPr/>
          <a:lstStyle/>
          <a:p>
            <a:pPr marL="0" indent="0" algn="just">
              <a:buClr>
                <a:schemeClr val="accent1">
                  <a:lumMod val="50000"/>
                </a:schemeClr>
              </a:buClr>
              <a:buFont typeface="Wingdings" panose="05000000000000000000" pitchFamily="2" charset="2"/>
              <a:buNone/>
            </a:pPr>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08239D96-629F-135A-C6D3-FD5559C3B865}"/>
              </a:ext>
            </a:extLst>
          </p:cNvPr>
          <p:cNvSpPr>
            <a:spLocks noGrp="1"/>
          </p:cNvSpPr>
          <p:nvPr>
            <p:ph type="sldNum" sz="quarter" idx="5"/>
          </p:nvPr>
        </p:nvSpPr>
        <p:spPr/>
        <p:txBody>
          <a:bodyPr/>
          <a:lstStyle/>
          <a:p>
            <a:fld id="{5D1EC959-1E4D-4BFA-BB3C-6D292178C0FE}" type="slidenum">
              <a:rPr lang="zh-CN" altLang="en-US" smtClean="0"/>
              <a:t>25</a:t>
            </a:fld>
            <a:endParaRPr lang="zh-CN" altLang="en-US"/>
          </a:p>
        </p:txBody>
      </p:sp>
    </p:spTree>
    <p:extLst>
      <p:ext uri="{BB962C8B-B14F-4D97-AF65-F5344CB8AC3E}">
        <p14:creationId xmlns:p14="http://schemas.microsoft.com/office/powerpoint/2010/main" val="57677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BC7EF-E908-F546-1FD6-1F491FC9D1E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CD107AE-F5FC-8923-62E0-F65E2BEDD0E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DBDAA0C-EBAF-67AB-4F0D-D86EDFD108B0}"/>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来源：</a:t>
            </a:r>
            <a:r>
              <a:rPr lang="it-IT" altLang="zh-CN" dirty="0"/>
              <a:t>https://</a:t>
            </a:r>
            <a:r>
              <a:rPr lang="it-IT" altLang="zh-CN" dirty="0" err="1"/>
              <a:t>www.tableau.com</a:t>
            </a:r>
            <a:r>
              <a:rPr lang="it-IT" altLang="zh-CN" dirty="0"/>
              <a:t>/data-insights/ai/</a:t>
            </a:r>
            <a:r>
              <a:rPr lang="it-IT" altLang="zh-CN" dirty="0" err="1"/>
              <a:t>what-is</a:t>
            </a:r>
            <a:endParaRPr lang="it-IT" altLang="zh-CN" dirty="0"/>
          </a:p>
          <a:p>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What is Artificial Intelligence?</a:t>
            </a:r>
          </a:p>
          <a:p>
            <a:r>
              <a:rPr lang="en-US" altLang="zh-CN" sz="1200" b="0" i="0" kern="1200" dirty="0">
                <a:solidFill>
                  <a:schemeClr val="tx1"/>
                </a:solidFill>
                <a:effectLst/>
                <a:latin typeface="+mn-lt"/>
                <a:ea typeface="+mn-ea"/>
                <a:cs typeface="+mn-cs"/>
              </a:rPr>
              <a:t>The original definition of AI, </a:t>
            </a:r>
            <a:r>
              <a:rPr lang="en-US" altLang="zh-CN" sz="1200" b="0" i="0" kern="1200" dirty="0">
                <a:solidFill>
                  <a:schemeClr val="tx1"/>
                </a:solidFill>
                <a:effectLst/>
                <a:latin typeface="+mn-lt"/>
                <a:ea typeface="+mn-ea"/>
                <a:cs typeface="+mn-cs"/>
                <a:hlinkClick r:id="rId3"/>
              </a:rPr>
              <a:t>defined in 1955 by John McCarthy</a:t>
            </a:r>
            <a:r>
              <a:rPr lang="en-US" altLang="zh-CN" sz="1200" b="0" i="0" kern="1200" dirty="0">
                <a:solidFill>
                  <a:schemeClr val="tx1"/>
                </a:solidFill>
                <a:effectLst/>
                <a:latin typeface="+mn-lt"/>
                <a:ea typeface="+mn-ea"/>
                <a:cs typeface="+mn-cs"/>
              </a:rPr>
              <a:t>, one of the original creators of the field, was pretty broad and all-encompassing: “The science and engineering of making intelligent machines.”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slightly more modern definition of AI is: a broad branch of computer science concerned with creating machines that can learn, make decisions, and perform tasks to a human-like level. Advanced AI machines can learn and grow on their own, independent of human intervention. Even basic AI can handle complex tasks that would normally need a human touch but may need the help of a programmer to learn from its mistakes and improve. </a:t>
            </a:r>
          </a:p>
          <a:p>
            <a:endParaRPr lang="zh-CN" altLang="en-US" dirty="0"/>
          </a:p>
        </p:txBody>
      </p:sp>
      <p:sp>
        <p:nvSpPr>
          <p:cNvPr id="4" name="灯片编号占位符 3">
            <a:extLst>
              <a:ext uri="{FF2B5EF4-FFF2-40B4-BE49-F238E27FC236}">
                <a16:creationId xmlns:a16="http://schemas.microsoft.com/office/drawing/2014/main" id="{80A494A1-18E7-20E3-0244-38B859941DE8}"/>
              </a:ext>
            </a:extLst>
          </p:cNvPr>
          <p:cNvSpPr>
            <a:spLocks noGrp="1"/>
          </p:cNvSpPr>
          <p:nvPr>
            <p:ph type="sldNum" sz="quarter" idx="5"/>
          </p:nvPr>
        </p:nvSpPr>
        <p:spPr/>
        <p:txBody>
          <a:bodyPr/>
          <a:lstStyle/>
          <a:p>
            <a:fld id="{5D1EC959-1E4D-4BFA-BB3C-6D292178C0FE}" type="slidenum">
              <a:rPr lang="zh-CN" altLang="en-US" smtClean="0"/>
              <a:t>3</a:t>
            </a:fld>
            <a:endParaRPr lang="zh-CN" altLang="en-US"/>
          </a:p>
        </p:txBody>
      </p:sp>
    </p:spTree>
    <p:extLst>
      <p:ext uri="{BB962C8B-B14F-4D97-AF65-F5344CB8AC3E}">
        <p14:creationId xmlns:p14="http://schemas.microsoft.com/office/powerpoint/2010/main" val="12923145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9822B-5CD5-C8C6-6418-BD7A8328727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78B598B-D3A1-4CB7-F086-D17E97D87A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4A17C9-B107-550F-9107-CBD4CAC67411}"/>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来源：</a:t>
            </a:r>
            <a:r>
              <a:rPr lang="it-IT" altLang="zh-CN" dirty="0"/>
              <a:t>https://</a:t>
            </a:r>
            <a:r>
              <a:rPr lang="it-IT" altLang="zh-CN" dirty="0" err="1"/>
              <a:t>www.tableau.com</a:t>
            </a:r>
            <a:r>
              <a:rPr lang="it-IT" altLang="zh-CN" dirty="0"/>
              <a:t>/data-insights/ai/</a:t>
            </a:r>
            <a:r>
              <a:rPr lang="it-IT" altLang="zh-CN" dirty="0" err="1"/>
              <a:t>what-is</a:t>
            </a:r>
            <a:endParaRPr lang="it-IT" altLang="zh-CN" dirty="0"/>
          </a:p>
          <a:p>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What is Artificial Intelligence?</a:t>
            </a:r>
          </a:p>
          <a:p>
            <a:r>
              <a:rPr lang="en-US" altLang="zh-CN" sz="1200" b="0" i="0" kern="1200" dirty="0">
                <a:solidFill>
                  <a:schemeClr val="tx1"/>
                </a:solidFill>
                <a:effectLst/>
                <a:latin typeface="+mn-lt"/>
                <a:ea typeface="+mn-ea"/>
                <a:cs typeface="+mn-cs"/>
              </a:rPr>
              <a:t>The original definition of AI, </a:t>
            </a:r>
            <a:r>
              <a:rPr lang="en-US" altLang="zh-CN" sz="1200" b="0" i="0" kern="1200" dirty="0">
                <a:solidFill>
                  <a:schemeClr val="tx1"/>
                </a:solidFill>
                <a:effectLst/>
                <a:latin typeface="+mn-lt"/>
                <a:ea typeface="+mn-ea"/>
                <a:cs typeface="+mn-cs"/>
                <a:hlinkClick r:id="rId3"/>
              </a:rPr>
              <a:t>defined in 1955 by John McCarthy</a:t>
            </a:r>
            <a:r>
              <a:rPr lang="en-US" altLang="zh-CN" sz="1200" b="0" i="0" kern="1200" dirty="0">
                <a:solidFill>
                  <a:schemeClr val="tx1"/>
                </a:solidFill>
                <a:effectLst/>
                <a:latin typeface="+mn-lt"/>
                <a:ea typeface="+mn-ea"/>
                <a:cs typeface="+mn-cs"/>
              </a:rPr>
              <a:t>, one of the original creators of the field, was pretty broad and all-encompassing: “The science and engineering of making intelligent machines.”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slightly more modern definition of AI is: a broad branch of computer science concerned with creating machines that can learn, make decisions, and perform tasks to a human-like level. Advanced AI machines can learn and grow on their own, independent of human intervention. Even basic AI can handle complex tasks that would normally need a human touch but may need the help of a programmer to learn from its mistakes and improve. </a:t>
            </a:r>
          </a:p>
          <a:p>
            <a:endParaRPr lang="zh-CN" altLang="en-US" dirty="0"/>
          </a:p>
        </p:txBody>
      </p:sp>
      <p:sp>
        <p:nvSpPr>
          <p:cNvPr id="4" name="灯片编号占位符 3">
            <a:extLst>
              <a:ext uri="{FF2B5EF4-FFF2-40B4-BE49-F238E27FC236}">
                <a16:creationId xmlns:a16="http://schemas.microsoft.com/office/drawing/2014/main" id="{B871F07B-662A-53B9-1FDC-BF57E23B08AC}"/>
              </a:ext>
            </a:extLst>
          </p:cNvPr>
          <p:cNvSpPr>
            <a:spLocks noGrp="1"/>
          </p:cNvSpPr>
          <p:nvPr>
            <p:ph type="sldNum" sz="quarter" idx="5"/>
          </p:nvPr>
        </p:nvSpPr>
        <p:spPr/>
        <p:txBody>
          <a:bodyPr/>
          <a:lstStyle/>
          <a:p>
            <a:fld id="{5D1EC959-1E4D-4BFA-BB3C-6D292178C0FE}" type="slidenum">
              <a:rPr lang="zh-CN" altLang="en-US" smtClean="0"/>
              <a:t>26</a:t>
            </a:fld>
            <a:endParaRPr lang="zh-CN" altLang="en-US"/>
          </a:p>
        </p:txBody>
      </p:sp>
    </p:spTree>
    <p:extLst>
      <p:ext uri="{BB962C8B-B14F-4D97-AF65-F5344CB8AC3E}">
        <p14:creationId xmlns:p14="http://schemas.microsoft.com/office/powerpoint/2010/main" val="1234359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95365-D1CB-6217-386C-A51584CA5D4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75F26D-202B-63EF-C547-C1A457C951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D321F8-0877-9E28-1D36-612FC0A05ACD}"/>
              </a:ext>
            </a:extLst>
          </p:cNvPr>
          <p:cNvSpPr>
            <a:spLocks noGrp="1"/>
          </p:cNvSpPr>
          <p:nvPr>
            <p:ph type="body" idx="1"/>
          </p:nvPr>
        </p:nvSpPr>
        <p:spPr/>
        <p:txBody>
          <a:bodyPr/>
          <a:lstStyle/>
          <a:p>
            <a:r>
              <a:rPr lang="en-US" altLang="zh-CN"/>
              <a:t>But now, a new possibility emerges. Large Language Models not only comprehend complex problems, but also participate in simulations in human-like ways. For the first time, we can experiment with social mechanisms </a:t>
            </a:r>
            <a:r>
              <a:rPr lang="en-US" altLang="zh-CN" b="1"/>
              <a:t>repeatedly</a:t>
            </a:r>
            <a:r>
              <a:rPr lang="en-US" altLang="zh-CN"/>
              <a:t> and </a:t>
            </a:r>
            <a:r>
              <a:rPr lang="en-US" altLang="zh-CN" b="1"/>
              <a:t>at scale</a:t>
            </a:r>
            <a:r>
              <a:rPr lang="en-US" altLang="zh-CN"/>
              <a:t> in virtual environments.</a:t>
            </a:r>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321FA8AE-5CFB-DA14-DD9A-36635EBD6EF0}"/>
              </a:ext>
            </a:extLst>
          </p:cNvPr>
          <p:cNvSpPr>
            <a:spLocks noGrp="1"/>
          </p:cNvSpPr>
          <p:nvPr>
            <p:ph type="sldNum" sz="quarter" idx="5"/>
          </p:nvPr>
        </p:nvSpPr>
        <p:spPr/>
        <p:txBody>
          <a:bodyPr/>
          <a:lstStyle/>
          <a:p>
            <a:fld id="{5D1EC959-1E4D-4BFA-BB3C-6D292178C0FE}" type="slidenum">
              <a:rPr lang="zh-CN" altLang="en-US" smtClean="0"/>
              <a:t>27</a:t>
            </a:fld>
            <a:endParaRPr lang="zh-CN" altLang="en-US"/>
          </a:p>
        </p:txBody>
      </p:sp>
    </p:spTree>
    <p:extLst>
      <p:ext uri="{BB962C8B-B14F-4D97-AF65-F5344CB8AC3E}">
        <p14:creationId xmlns:p14="http://schemas.microsoft.com/office/powerpoint/2010/main" val="3412575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06733-8627-8872-E8C2-62928825DB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357683D-F88E-6C84-13C7-8430B54B97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6B231E-432C-8507-62E1-6B1246C30378}"/>
              </a:ext>
            </a:extLst>
          </p:cNvPr>
          <p:cNvSpPr>
            <a:spLocks noGrp="1"/>
          </p:cNvSpPr>
          <p:nvPr>
            <p:ph type="body" idx="1"/>
          </p:nvPr>
        </p:nvSpPr>
        <p:spPr/>
        <p:txBody>
          <a:bodyPr/>
          <a:lstStyle/>
          <a:p>
            <a:r>
              <a:rPr lang="en-US" altLang="zh-CN"/>
              <a:t>But now, a new possibility emerges. Large Language Models not only comprehend complex problems, but also participate in simulations in human-like ways. For the first time, we can experiment with social mechanisms </a:t>
            </a:r>
            <a:r>
              <a:rPr lang="en-US" altLang="zh-CN" b="1"/>
              <a:t>repeatedly</a:t>
            </a:r>
            <a:r>
              <a:rPr lang="en-US" altLang="zh-CN"/>
              <a:t> and </a:t>
            </a:r>
            <a:r>
              <a:rPr lang="en-US" altLang="zh-CN" b="1"/>
              <a:t>at scale</a:t>
            </a:r>
            <a:r>
              <a:rPr lang="en-US" altLang="zh-CN"/>
              <a:t> in virtual environments.</a:t>
            </a:r>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48E3516-71B8-41BC-017B-8EBE337C9BFE}"/>
              </a:ext>
            </a:extLst>
          </p:cNvPr>
          <p:cNvSpPr>
            <a:spLocks noGrp="1"/>
          </p:cNvSpPr>
          <p:nvPr>
            <p:ph type="sldNum" sz="quarter" idx="5"/>
          </p:nvPr>
        </p:nvSpPr>
        <p:spPr/>
        <p:txBody>
          <a:bodyPr/>
          <a:lstStyle/>
          <a:p>
            <a:fld id="{5D1EC959-1E4D-4BFA-BB3C-6D292178C0FE}" type="slidenum">
              <a:rPr lang="zh-CN" altLang="en-US" smtClean="0"/>
              <a:t>28</a:t>
            </a:fld>
            <a:endParaRPr lang="zh-CN" altLang="en-US"/>
          </a:p>
        </p:txBody>
      </p:sp>
    </p:spTree>
    <p:extLst>
      <p:ext uri="{BB962C8B-B14F-4D97-AF65-F5344CB8AC3E}">
        <p14:creationId xmlns:p14="http://schemas.microsoft.com/office/powerpoint/2010/main" val="726830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643E5-544E-27E4-99D8-0F9E34212F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BC3138-3867-117E-39C2-91E6C1A1BA8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0DA196A-4519-5FF3-6092-D176A21C46C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This kind of LLM-powered dialogue helps us </a:t>
            </a:r>
            <a:r>
              <a:rPr lang="en-US" altLang="zh-CN" b="1"/>
              <a:t>model social tradeoffs</a:t>
            </a:r>
            <a:r>
              <a:rPr lang="en-US" altLang="zh-CN"/>
              <a:t>, </a:t>
            </a:r>
            <a:r>
              <a:rPr lang="en-US" altLang="zh-CN" b="1"/>
              <a:t>value heterogeneity</a:t>
            </a:r>
            <a:r>
              <a:rPr lang="en-US" altLang="zh-CN"/>
              <a:t>, and </a:t>
            </a:r>
            <a:r>
              <a:rPr lang="en-US" altLang="zh-CN" b="1"/>
              <a:t>collective decision-making under pressure</a:t>
            </a:r>
            <a:r>
              <a:rPr lang="en-US" altLang="zh-CN"/>
              <a:t> — all without real-world experimentation.</a:t>
            </a:r>
          </a:p>
          <a:p>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D3FA5210-A5ED-B00E-374A-C2B8A1EACE62}"/>
              </a:ext>
            </a:extLst>
          </p:cNvPr>
          <p:cNvSpPr>
            <a:spLocks noGrp="1"/>
          </p:cNvSpPr>
          <p:nvPr>
            <p:ph type="sldNum" sz="quarter" idx="5"/>
          </p:nvPr>
        </p:nvSpPr>
        <p:spPr/>
        <p:txBody>
          <a:bodyPr/>
          <a:lstStyle/>
          <a:p>
            <a:fld id="{5D1EC959-1E4D-4BFA-BB3C-6D292178C0FE}" type="slidenum">
              <a:rPr lang="zh-CN" altLang="en-US" smtClean="0"/>
              <a:t>29</a:t>
            </a:fld>
            <a:endParaRPr lang="zh-CN" altLang="en-US"/>
          </a:p>
        </p:txBody>
      </p:sp>
    </p:spTree>
    <p:extLst>
      <p:ext uri="{BB962C8B-B14F-4D97-AF65-F5344CB8AC3E}">
        <p14:creationId xmlns:p14="http://schemas.microsoft.com/office/powerpoint/2010/main" val="1106684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F070B-3774-B556-3DC4-973B7C1127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BE9780D-E3C7-242E-E89D-F198F28A4DC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CE3F7E9-3EE7-E303-054B-5B2F459A11B1}"/>
              </a:ext>
            </a:extLst>
          </p:cNvPr>
          <p:cNvSpPr>
            <a:spLocks noGrp="1"/>
          </p:cNvSpPr>
          <p:nvPr>
            <p:ph type="body" idx="1"/>
          </p:nvPr>
        </p:nvSpPr>
        <p:spPr/>
        <p:txBody>
          <a:bodyPr/>
          <a:lstStyle/>
          <a:p>
            <a:r>
              <a:rPr lang="en-US" altLang="zh-CN" sz="1200">
                <a:effectLst/>
                <a:latin typeface="Calibri" panose="020F0502020204030204" pitchFamily="34" charset="0"/>
                <a:ea typeface="Calibri" panose="020F0502020204030204" pitchFamily="34" charset="0"/>
                <a:cs typeface="Calibri" panose="020F0502020204030204" pitchFamily="34" charset="0"/>
              </a:rPr>
              <a:t>Unlike traditional agents with hard-coded logic, LLMs can simulate flexible, role-specific behavior in natural language. They learn from context, reason like humans, and respond based on evolving interaction history.</a:t>
            </a:r>
          </a:p>
        </p:txBody>
      </p:sp>
      <p:sp>
        <p:nvSpPr>
          <p:cNvPr id="4" name="灯片编号占位符 3">
            <a:extLst>
              <a:ext uri="{FF2B5EF4-FFF2-40B4-BE49-F238E27FC236}">
                <a16:creationId xmlns:a16="http://schemas.microsoft.com/office/drawing/2014/main" id="{69E00F30-B2C0-CD35-4B1F-9909C812D646}"/>
              </a:ext>
            </a:extLst>
          </p:cNvPr>
          <p:cNvSpPr>
            <a:spLocks noGrp="1"/>
          </p:cNvSpPr>
          <p:nvPr>
            <p:ph type="sldNum" sz="quarter" idx="5"/>
          </p:nvPr>
        </p:nvSpPr>
        <p:spPr/>
        <p:txBody>
          <a:bodyPr/>
          <a:lstStyle/>
          <a:p>
            <a:fld id="{5D1EC959-1E4D-4BFA-BB3C-6D292178C0FE}" type="slidenum">
              <a:rPr lang="zh-CN" altLang="en-US" smtClean="0"/>
              <a:t>30</a:t>
            </a:fld>
            <a:endParaRPr lang="zh-CN" altLang="en-US"/>
          </a:p>
        </p:txBody>
      </p:sp>
    </p:spTree>
    <p:extLst>
      <p:ext uri="{BB962C8B-B14F-4D97-AF65-F5344CB8AC3E}">
        <p14:creationId xmlns:p14="http://schemas.microsoft.com/office/powerpoint/2010/main" val="2591854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F7B0A-8929-96AA-58D9-7F970C0A9BA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B29EBD7-273A-5DD8-CFCA-0DE75069206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FFA8540-E9E7-D5D1-4010-77B163E94ECD}"/>
              </a:ext>
            </a:extLst>
          </p:cNvPr>
          <p:cNvSpPr>
            <a:spLocks noGrp="1"/>
          </p:cNvSpPr>
          <p:nvPr>
            <p:ph type="body" idx="1"/>
          </p:nvPr>
        </p:nvSpPr>
        <p:spPr/>
        <p:txBody>
          <a:bodyPr/>
          <a:lstStyle/>
          <a:p>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636A44A8-E4D6-3000-0BE0-0DEBDEE2FEC3}"/>
              </a:ext>
            </a:extLst>
          </p:cNvPr>
          <p:cNvSpPr>
            <a:spLocks noGrp="1"/>
          </p:cNvSpPr>
          <p:nvPr>
            <p:ph type="sldNum" sz="quarter" idx="5"/>
          </p:nvPr>
        </p:nvSpPr>
        <p:spPr/>
        <p:txBody>
          <a:bodyPr/>
          <a:lstStyle/>
          <a:p>
            <a:fld id="{5D1EC959-1E4D-4BFA-BB3C-6D292178C0FE}" type="slidenum">
              <a:rPr lang="zh-CN" altLang="en-US" smtClean="0"/>
              <a:t>31</a:t>
            </a:fld>
            <a:endParaRPr lang="zh-CN" altLang="en-US"/>
          </a:p>
        </p:txBody>
      </p:sp>
    </p:spTree>
    <p:extLst>
      <p:ext uri="{BB962C8B-B14F-4D97-AF65-F5344CB8AC3E}">
        <p14:creationId xmlns:p14="http://schemas.microsoft.com/office/powerpoint/2010/main" val="22270201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B843D-98A1-5E4F-170A-B3288CD81F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351EB0-BBE3-A18F-A03E-2D95FD404F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CA002A-2E21-B588-8851-D787E3C1A575}"/>
              </a:ext>
            </a:extLst>
          </p:cNvPr>
          <p:cNvSpPr>
            <a:spLocks noGrp="1"/>
          </p:cNvSpPr>
          <p:nvPr>
            <p:ph type="body" idx="1"/>
          </p:nvPr>
        </p:nvSpPr>
        <p:spPr/>
        <p:txBody>
          <a:bodyPr/>
          <a:lstStyle/>
          <a:p>
            <a:r>
              <a:rPr lang="en-US" altLang="zh-CN"/>
              <a:t>LLM for social simulations is most exciting not when it replicates humans, but when it allows us to test social dilemmas at scale, safely, and transparently</a:t>
            </a:r>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1C61CC37-F2A5-D3B1-F238-6EC3A4C0878A}"/>
              </a:ext>
            </a:extLst>
          </p:cNvPr>
          <p:cNvSpPr>
            <a:spLocks noGrp="1"/>
          </p:cNvSpPr>
          <p:nvPr>
            <p:ph type="sldNum" sz="quarter" idx="5"/>
          </p:nvPr>
        </p:nvSpPr>
        <p:spPr/>
        <p:txBody>
          <a:bodyPr/>
          <a:lstStyle/>
          <a:p>
            <a:fld id="{5D1EC959-1E4D-4BFA-BB3C-6D292178C0FE}" type="slidenum">
              <a:rPr lang="zh-CN" altLang="en-US" smtClean="0"/>
              <a:t>32</a:t>
            </a:fld>
            <a:endParaRPr lang="zh-CN" altLang="en-US"/>
          </a:p>
        </p:txBody>
      </p:sp>
    </p:spTree>
    <p:extLst>
      <p:ext uri="{BB962C8B-B14F-4D97-AF65-F5344CB8AC3E}">
        <p14:creationId xmlns:p14="http://schemas.microsoft.com/office/powerpoint/2010/main" val="553890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0D275-6886-2FCF-AB8D-065FCA45AE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7D1148-6C0A-3521-410E-5C5BF9B3DE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ACCCB4-5BAF-49F5-D1A6-62813A6C4AC1}"/>
              </a:ext>
            </a:extLst>
          </p:cNvPr>
          <p:cNvSpPr>
            <a:spLocks noGrp="1"/>
          </p:cNvSpPr>
          <p:nvPr>
            <p:ph type="body" idx="1"/>
          </p:nvPr>
        </p:nvSpPr>
        <p:spPr/>
        <p:txBody>
          <a:bodyPr/>
          <a:lstStyle/>
          <a:p>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E9607726-CD8C-7CCB-42F4-BF6552BEDA36}"/>
              </a:ext>
            </a:extLst>
          </p:cNvPr>
          <p:cNvSpPr>
            <a:spLocks noGrp="1"/>
          </p:cNvSpPr>
          <p:nvPr>
            <p:ph type="sldNum" sz="quarter" idx="5"/>
          </p:nvPr>
        </p:nvSpPr>
        <p:spPr/>
        <p:txBody>
          <a:bodyPr/>
          <a:lstStyle/>
          <a:p>
            <a:fld id="{5D1EC959-1E4D-4BFA-BB3C-6D292178C0FE}" type="slidenum">
              <a:rPr lang="zh-CN" altLang="en-US" smtClean="0"/>
              <a:t>33</a:t>
            </a:fld>
            <a:endParaRPr lang="zh-CN" altLang="en-US"/>
          </a:p>
        </p:txBody>
      </p:sp>
    </p:spTree>
    <p:extLst>
      <p:ext uri="{BB962C8B-B14F-4D97-AF65-F5344CB8AC3E}">
        <p14:creationId xmlns:p14="http://schemas.microsoft.com/office/powerpoint/2010/main" val="2658252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90756-6106-7F43-063F-1955C1CE9AE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DA02280-32D0-24DD-2D07-17576E44EA3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34C17BB-098C-5B69-3BEA-EBFFAC505FAF}"/>
              </a:ext>
            </a:extLst>
          </p:cNvPr>
          <p:cNvSpPr>
            <a:spLocks noGrp="1"/>
          </p:cNvSpPr>
          <p:nvPr>
            <p:ph type="body" idx="1"/>
          </p:nvPr>
        </p:nvSpPr>
        <p:spPr/>
        <p:txBody>
          <a:bodyPr/>
          <a:lstStyle/>
          <a:p>
            <a:r>
              <a:rPr lang="zh-CN" altLang="en-US">
                <a:hlinkClick r:id="rId3"/>
              </a:rPr>
              <a:t>https://youtu.be/CxC161GvMPc</a:t>
            </a:r>
            <a:endParaRPr lang="en-US" altLang="zh-CN"/>
          </a:p>
        </p:txBody>
      </p:sp>
      <p:sp>
        <p:nvSpPr>
          <p:cNvPr id="4" name="灯片编号占位符 3">
            <a:extLst>
              <a:ext uri="{FF2B5EF4-FFF2-40B4-BE49-F238E27FC236}">
                <a16:creationId xmlns:a16="http://schemas.microsoft.com/office/drawing/2014/main" id="{69D734CE-B34E-54EA-477A-58292350EB77}"/>
              </a:ext>
            </a:extLst>
          </p:cNvPr>
          <p:cNvSpPr>
            <a:spLocks noGrp="1"/>
          </p:cNvSpPr>
          <p:nvPr>
            <p:ph type="sldNum" sz="quarter" idx="5"/>
          </p:nvPr>
        </p:nvSpPr>
        <p:spPr/>
        <p:txBody>
          <a:bodyPr/>
          <a:lstStyle/>
          <a:p>
            <a:fld id="{5D1EC959-1E4D-4BFA-BB3C-6D292178C0FE}" type="slidenum">
              <a:rPr lang="zh-CN" altLang="en-US" smtClean="0"/>
              <a:t>34</a:t>
            </a:fld>
            <a:endParaRPr lang="zh-CN" altLang="en-US"/>
          </a:p>
        </p:txBody>
      </p:sp>
    </p:spTree>
    <p:extLst>
      <p:ext uri="{BB962C8B-B14F-4D97-AF65-F5344CB8AC3E}">
        <p14:creationId xmlns:p14="http://schemas.microsoft.com/office/powerpoint/2010/main" val="3875612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8A547-2BFD-778B-26A6-EE3E643B256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40A89CC-7DA2-5E40-48DA-DA2BB76089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4ABF200-A635-249E-B988-8503BE824EEB}"/>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来源：</a:t>
            </a:r>
            <a:r>
              <a:rPr lang="it-IT" altLang="zh-CN" dirty="0"/>
              <a:t>https://</a:t>
            </a:r>
            <a:r>
              <a:rPr lang="it-IT" altLang="zh-CN" dirty="0" err="1"/>
              <a:t>www.tableau.com</a:t>
            </a:r>
            <a:r>
              <a:rPr lang="it-IT" altLang="zh-CN" dirty="0"/>
              <a:t>/data-insights/ai/</a:t>
            </a:r>
            <a:r>
              <a:rPr lang="it-IT" altLang="zh-CN" dirty="0" err="1"/>
              <a:t>what-is</a:t>
            </a:r>
            <a:endParaRPr lang="it-IT" altLang="zh-CN" dirty="0"/>
          </a:p>
          <a:p>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What is Artificial Intelligence?</a:t>
            </a:r>
          </a:p>
          <a:p>
            <a:r>
              <a:rPr lang="en-US" altLang="zh-CN" sz="1200" b="0" i="0" kern="1200" dirty="0">
                <a:solidFill>
                  <a:schemeClr val="tx1"/>
                </a:solidFill>
                <a:effectLst/>
                <a:latin typeface="+mn-lt"/>
                <a:ea typeface="+mn-ea"/>
                <a:cs typeface="+mn-cs"/>
              </a:rPr>
              <a:t>The original definition of AI, </a:t>
            </a:r>
            <a:r>
              <a:rPr lang="en-US" altLang="zh-CN" sz="1200" b="0" i="0" kern="1200" dirty="0">
                <a:solidFill>
                  <a:schemeClr val="tx1"/>
                </a:solidFill>
                <a:effectLst/>
                <a:latin typeface="+mn-lt"/>
                <a:ea typeface="+mn-ea"/>
                <a:cs typeface="+mn-cs"/>
                <a:hlinkClick r:id="rId3"/>
              </a:rPr>
              <a:t>defined in 1955 by John McCarthy</a:t>
            </a:r>
            <a:r>
              <a:rPr lang="en-US" altLang="zh-CN" sz="1200" b="0" i="0" kern="1200" dirty="0">
                <a:solidFill>
                  <a:schemeClr val="tx1"/>
                </a:solidFill>
                <a:effectLst/>
                <a:latin typeface="+mn-lt"/>
                <a:ea typeface="+mn-ea"/>
                <a:cs typeface="+mn-cs"/>
              </a:rPr>
              <a:t>, one of the original creators of the field, was pretty broad and all-encompassing: “The science and engineering of making intelligent machines.”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slightly more modern definition of AI is: a broad branch of computer science concerned with creating machines that can learn, make decisions, and perform tasks to a human-like level. Advanced AI machines can learn and grow on their own, independent of human intervention. Even basic AI can handle complex tasks that would normally need a human touch but may need the help of a programmer to learn from its mistakes and improve. </a:t>
            </a:r>
          </a:p>
          <a:p>
            <a:endParaRPr lang="zh-CN" altLang="en-US" dirty="0"/>
          </a:p>
        </p:txBody>
      </p:sp>
      <p:sp>
        <p:nvSpPr>
          <p:cNvPr id="4" name="灯片编号占位符 3">
            <a:extLst>
              <a:ext uri="{FF2B5EF4-FFF2-40B4-BE49-F238E27FC236}">
                <a16:creationId xmlns:a16="http://schemas.microsoft.com/office/drawing/2014/main" id="{4289D914-B9C3-5324-BC04-EED95D8D8143}"/>
              </a:ext>
            </a:extLst>
          </p:cNvPr>
          <p:cNvSpPr>
            <a:spLocks noGrp="1"/>
          </p:cNvSpPr>
          <p:nvPr>
            <p:ph type="sldNum" sz="quarter" idx="5"/>
          </p:nvPr>
        </p:nvSpPr>
        <p:spPr/>
        <p:txBody>
          <a:bodyPr/>
          <a:lstStyle/>
          <a:p>
            <a:fld id="{5D1EC959-1E4D-4BFA-BB3C-6D292178C0FE}" type="slidenum">
              <a:rPr lang="zh-CN" altLang="en-US" smtClean="0"/>
              <a:t>35</a:t>
            </a:fld>
            <a:endParaRPr lang="zh-CN" altLang="en-US"/>
          </a:p>
        </p:txBody>
      </p:sp>
    </p:spTree>
    <p:extLst>
      <p:ext uri="{BB962C8B-B14F-4D97-AF65-F5344CB8AC3E}">
        <p14:creationId xmlns:p14="http://schemas.microsoft.com/office/powerpoint/2010/main" val="1808230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B0C30-525B-3A5F-CF1B-CAE10160014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442B94-1A6B-B55F-6609-8C0D136DBE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56BA12E-BEE8-A304-5E1B-7B79A93C4C65}"/>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来源：</a:t>
            </a:r>
            <a:r>
              <a:rPr lang="it-IT" altLang="zh-CN" dirty="0"/>
              <a:t>https://</a:t>
            </a:r>
            <a:r>
              <a:rPr lang="it-IT" altLang="zh-CN" dirty="0" err="1"/>
              <a:t>www.tableau.com</a:t>
            </a:r>
            <a:r>
              <a:rPr lang="it-IT" altLang="zh-CN" dirty="0"/>
              <a:t>/data-insights/ai/</a:t>
            </a:r>
            <a:r>
              <a:rPr lang="it-IT" altLang="zh-CN" dirty="0" err="1"/>
              <a:t>what-is</a:t>
            </a:r>
            <a:endParaRPr lang="it-IT" altLang="zh-CN" dirty="0"/>
          </a:p>
          <a:p>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What is Artificial Intelligence?</a:t>
            </a:r>
          </a:p>
          <a:p>
            <a:r>
              <a:rPr lang="en-US" altLang="zh-CN" sz="1200" b="0" i="0" kern="1200" dirty="0">
                <a:solidFill>
                  <a:schemeClr val="tx1"/>
                </a:solidFill>
                <a:effectLst/>
                <a:latin typeface="+mn-lt"/>
                <a:ea typeface="+mn-ea"/>
                <a:cs typeface="+mn-cs"/>
              </a:rPr>
              <a:t>The original definition of AI, </a:t>
            </a:r>
            <a:r>
              <a:rPr lang="en-US" altLang="zh-CN" sz="1200" b="0" i="0" kern="1200" dirty="0">
                <a:solidFill>
                  <a:schemeClr val="tx1"/>
                </a:solidFill>
                <a:effectLst/>
                <a:latin typeface="+mn-lt"/>
                <a:ea typeface="+mn-ea"/>
                <a:cs typeface="+mn-cs"/>
                <a:hlinkClick r:id="rId3"/>
              </a:rPr>
              <a:t>defined in 1955 by John McCarthy</a:t>
            </a:r>
            <a:r>
              <a:rPr lang="en-US" altLang="zh-CN" sz="1200" b="0" i="0" kern="1200" dirty="0">
                <a:solidFill>
                  <a:schemeClr val="tx1"/>
                </a:solidFill>
                <a:effectLst/>
                <a:latin typeface="+mn-lt"/>
                <a:ea typeface="+mn-ea"/>
                <a:cs typeface="+mn-cs"/>
              </a:rPr>
              <a:t>, one of the original creators of the field, was pretty broad and all-encompassing: “The science and engineering of making intelligent machines.”</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 slightly more modern definition of AI is: a broad branch of computer science concerned with creating machines that can learn, make decisions, and perform tasks to a human-like level. Advanced AI machines can learn and grow on their own, independent of human intervention. Even basic AI can handle complex tasks that would normally need a human touch but may need the help of a programmer to learn from its mistakes and improve. </a:t>
            </a:r>
          </a:p>
          <a:p>
            <a:endParaRPr lang="zh-CN" altLang="en-US" dirty="0"/>
          </a:p>
        </p:txBody>
      </p:sp>
      <p:sp>
        <p:nvSpPr>
          <p:cNvPr id="4" name="灯片编号占位符 3">
            <a:extLst>
              <a:ext uri="{FF2B5EF4-FFF2-40B4-BE49-F238E27FC236}">
                <a16:creationId xmlns:a16="http://schemas.microsoft.com/office/drawing/2014/main" id="{E890960B-4974-E8D4-A69F-2338D467CCF1}"/>
              </a:ext>
            </a:extLst>
          </p:cNvPr>
          <p:cNvSpPr>
            <a:spLocks noGrp="1"/>
          </p:cNvSpPr>
          <p:nvPr>
            <p:ph type="sldNum" sz="quarter" idx="5"/>
          </p:nvPr>
        </p:nvSpPr>
        <p:spPr/>
        <p:txBody>
          <a:bodyPr/>
          <a:lstStyle/>
          <a:p>
            <a:fld id="{5D1EC959-1E4D-4BFA-BB3C-6D292178C0FE}" type="slidenum">
              <a:rPr lang="zh-CN" altLang="en-US" smtClean="0"/>
              <a:t>4</a:t>
            </a:fld>
            <a:endParaRPr lang="zh-CN" altLang="en-US"/>
          </a:p>
        </p:txBody>
      </p:sp>
    </p:spTree>
    <p:extLst>
      <p:ext uri="{BB962C8B-B14F-4D97-AF65-F5344CB8AC3E}">
        <p14:creationId xmlns:p14="http://schemas.microsoft.com/office/powerpoint/2010/main" val="1106419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3C287-356E-6CCA-A4FF-8025EC6BC8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300D6F-47AC-B241-E343-3A1FD75220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FC48A8C-9438-6BFF-BF45-66FF10ABF23C}"/>
              </a:ext>
            </a:extLst>
          </p:cNvPr>
          <p:cNvSpPr>
            <a:spLocks noGrp="1"/>
          </p:cNvSpPr>
          <p:nvPr>
            <p:ph type="body" idx="1"/>
          </p:nvPr>
        </p:nvSpPr>
        <p:spPr/>
        <p:txBody>
          <a:bodyPr/>
          <a:lstStyle/>
          <a:p>
            <a:r>
              <a:rPr lang="en-US" altLang="zh-CN" sz="1200" kern="1200">
                <a:solidFill>
                  <a:schemeClr val="tx1"/>
                </a:solidFill>
                <a:effectLst/>
                <a:latin typeface="+mn-lt"/>
                <a:ea typeface="+mn-ea"/>
                <a:cs typeface="+mn-cs"/>
              </a:rPr>
              <a:t>This course offers an interdisciplinary exploration of how artificial intelligence can be applied to the social sciences. Students will gain hands-on experience with AI-assisted agent-based modeling (ABM) and large language model (LLM) APIs to simulate and analyze complex social behaviors.</a:t>
            </a:r>
          </a:p>
          <a:p>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The course centers on a city-model case study in which residents seek mid-density blocks but ultimately crowd into already overpopulated areas, leaving others empty. This scenario reveals tensions between individual and collective rationality, and how heterogeneity—whether in altruism vs. selfishness, demographics, or communication styles—affects outcomes. Students will also examine how city policies can either exacerbate or mitigate these dynamics.</a:t>
            </a:r>
          </a:p>
          <a:p>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Progressing from basic ABM implementations to theoretical analysis, in-class experiments, and LLM-driven simulations, students will investigate how micro-level decision-making leads to macro-level emergent behaviors. Emphasizing creativity, teamwork, and self-directed inquiry, the course combines lectures, coding labs, and mentorship. Over 14 weeks, teams of 4–6 will complete a supervised project, present their findings, and develop both technical skills and a deeper understanding of AI’s role in addressing real-world social challenges.</a:t>
            </a:r>
            <a:endParaRPr lang="zh-CN" altLang="zh-CN" sz="1200" kern="120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69A957E5-B18A-4443-B529-3AD8702F6491}"/>
              </a:ext>
            </a:extLst>
          </p:cNvPr>
          <p:cNvSpPr>
            <a:spLocks noGrp="1"/>
          </p:cNvSpPr>
          <p:nvPr>
            <p:ph type="sldNum" sz="quarter" idx="5"/>
          </p:nvPr>
        </p:nvSpPr>
        <p:spPr/>
        <p:txBody>
          <a:bodyPr/>
          <a:lstStyle/>
          <a:p>
            <a:fld id="{5D1EC959-1E4D-4BFA-BB3C-6D292178C0FE}" type="slidenum">
              <a:rPr lang="zh-CN" altLang="en-US" smtClean="0"/>
              <a:t>36</a:t>
            </a:fld>
            <a:endParaRPr lang="zh-CN" altLang="en-US"/>
          </a:p>
        </p:txBody>
      </p:sp>
    </p:spTree>
    <p:extLst>
      <p:ext uri="{BB962C8B-B14F-4D97-AF65-F5344CB8AC3E}">
        <p14:creationId xmlns:p14="http://schemas.microsoft.com/office/powerpoint/2010/main" val="2646734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C3C287-356E-6CCA-A4FF-8025EC6BC86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300D6F-47AC-B241-E343-3A1FD75220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FC48A8C-9438-6BFF-BF45-66FF10ABF23C}"/>
              </a:ext>
            </a:extLst>
          </p:cNvPr>
          <p:cNvSpPr>
            <a:spLocks noGrp="1"/>
          </p:cNvSpPr>
          <p:nvPr>
            <p:ph type="body" idx="1"/>
          </p:nvPr>
        </p:nvSpPr>
        <p:spPr/>
        <p:txBody>
          <a:bodyPr/>
          <a:lstStyle/>
          <a:p>
            <a:r>
              <a:rPr lang="en-US" altLang="zh-CN" sz="1200" kern="1200" dirty="0">
                <a:solidFill>
                  <a:schemeClr val="tx1"/>
                </a:solidFill>
                <a:effectLst/>
                <a:latin typeface="+mn-lt"/>
                <a:ea typeface="+mn-ea"/>
                <a:cs typeface="+mn-cs"/>
              </a:rPr>
              <a:t>This course offers an interdisciplinary exploration of how artificial intelligence can be applied to the social sciences. Students will gain hands-on experience with AI-assisted agent-based modeling (ABM) and large language model (LLM) APIs to simulate and analyze complex social behaviors.</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course centers on a city-model case study in which residents seek mid-density blocks but ultimately crowd into already overpopulated areas, leaving others empty. This scenario reveals tensions between individual and collective rationality, and how heterogeneity—whether in altruism vs. selfishness, demographics, or communication styles—affects outcomes. Students will also examine how city policies can either exacerbate or mitigate these dynamics.</a:t>
            </a: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Progressing from basic ABM implementations to theoretical analysis, in-class experiments, and LLM-driven simulations, students will investigate how micro-level decision-making leads to macro-level emergent behaviors. Emphasizing creativity, teamwork, and self-directed inquiry, the course combines lectures, coding labs, and mentorship. Over 14 weeks, teams of 4–6 will complete a supervised project, present their findings, and develop both technical skills and a deeper understanding of AI’s role in addressing real-world social challenges.</a:t>
            </a:r>
            <a:endParaRPr lang="zh-CN" altLang="zh-CN" sz="120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69A957E5-B18A-4443-B529-3AD8702F6491}"/>
              </a:ext>
            </a:extLst>
          </p:cNvPr>
          <p:cNvSpPr>
            <a:spLocks noGrp="1"/>
          </p:cNvSpPr>
          <p:nvPr>
            <p:ph type="sldNum" sz="quarter" idx="5"/>
          </p:nvPr>
        </p:nvSpPr>
        <p:spPr/>
        <p:txBody>
          <a:bodyPr/>
          <a:lstStyle/>
          <a:p>
            <a:fld id="{5D1EC959-1E4D-4BFA-BB3C-6D292178C0FE}" type="slidenum">
              <a:rPr lang="zh-CN" altLang="en-US" smtClean="0"/>
              <a:t>40</a:t>
            </a:fld>
            <a:endParaRPr lang="zh-CN" altLang="en-US"/>
          </a:p>
        </p:txBody>
      </p:sp>
    </p:spTree>
    <p:extLst>
      <p:ext uri="{BB962C8B-B14F-4D97-AF65-F5344CB8AC3E}">
        <p14:creationId xmlns:p14="http://schemas.microsoft.com/office/powerpoint/2010/main" val="55772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3370-3246-EC86-2669-607AFF6AC9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BA70472-F00F-E034-B646-424E3FF69B3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1704871-B807-AD4C-51EE-7BC8E5044255}"/>
              </a:ext>
            </a:extLst>
          </p:cNvPr>
          <p:cNvSpPr>
            <a:spLocks noGrp="1"/>
          </p:cNvSpPr>
          <p:nvPr>
            <p:ph type="body" idx="1"/>
          </p:nvPr>
        </p:nvSpPr>
        <p:spPr/>
        <p:txBody>
          <a:bodyPr/>
          <a:lstStyle/>
          <a:p>
            <a:endParaRPr lang="en-US" altLang="zh-CN" sz="120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E47262E9-A551-76AA-ADB0-6EDAAD0C32F8}"/>
              </a:ext>
            </a:extLst>
          </p:cNvPr>
          <p:cNvSpPr>
            <a:spLocks noGrp="1"/>
          </p:cNvSpPr>
          <p:nvPr>
            <p:ph type="sldNum" sz="quarter" idx="5"/>
          </p:nvPr>
        </p:nvSpPr>
        <p:spPr/>
        <p:txBody>
          <a:bodyPr/>
          <a:lstStyle/>
          <a:p>
            <a:fld id="{5D1EC959-1E4D-4BFA-BB3C-6D292178C0FE}" type="slidenum">
              <a:rPr lang="zh-CN" altLang="en-US" smtClean="0"/>
              <a:t>41</a:t>
            </a:fld>
            <a:endParaRPr lang="zh-CN" altLang="en-US"/>
          </a:p>
        </p:txBody>
      </p:sp>
    </p:spTree>
    <p:extLst>
      <p:ext uri="{BB962C8B-B14F-4D97-AF65-F5344CB8AC3E}">
        <p14:creationId xmlns:p14="http://schemas.microsoft.com/office/powerpoint/2010/main" val="2461812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31263-A32E-3BDF-5908-911A2F32AB9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FD29A51-F2B6-A603-A27D-256FB8D0B21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EF428E7-0AE9-6022-E8E7-1492DE5B0408}"/>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来源：</a:t>
            </a:r>
            <a:r>
              <a:rPr lang="it-IT" altLang="zh-CN" dirty="0"/>
              <a:t>https://</a:t>
            </a:r>
            <a:r>
              <a:rPr lang="it-IT" altLang="zh-CN" dirty="0" err="1"/>
              <a:t>openethics.ai</a:t>
            </a:r>
            <a:r>
              <a:rPr lang="it-IT" altLang="zh-CN" dirty="0"/>
              <a:t>/</a:t>
            </a:r>
            <a:r>
              <a:rPr lang="it-IT" altLang="zh-CN" dirty="0" err="1"/>
              <a:t>how</a:t>
            </a:r>
            <a:r>
              <a:rPr lang="it-IT" altLang="zh-CN" dirty="0"/>
              <a:t>-the-era-of-</a:t>
            </a:r>
            <a:r>
              <a:rPr lang="it-IT" altLang="zh-CN" dirty="0" err="1"/>
              <a:t>artificial</a:t>
            </a:r>
            <a:r>
              <a:rPr lang="it-IT" altLang="zh-CN" dirty="0"/>
              <a:t>-intelligence-</a:t>
            </a:r>
            <a:r>
              <a:rPr lang="it-IT" altLang="zh-CN" dirty="0" err="1"/>
              <a:t>will</a:t>
            </a:r>
            <a:r>
              <a:rPr lang="it-IT" altLang="zh-CN" dirty="0"/>
              <a:t>-</a:t>
            </a:r>
            <a:r>
              <a:rPr lang="it-IT" altLang="zh-CN" dirty="0" err="1"/>
              <a:t>transform</a:t>
            </a:r>
            <a:r>
              <a:rPr lang="it-IT" altLang="zh-CN" dirty="0"/>
              <a:t>-society/</a:t>
            </a:r>
          </a:p>
        </p:txBody>
      </p:sp>
      <p:sp>
        <p:nvSpPr>
          <p:cNvPr id="4" name="灯片编号占位符 3">
            <a:extLst>
              <a:ext uri="{FF2B5EF4-FFF2-40B4-BE49-F238E27FC236}">
                <a16:creationId xmlns:a16="http://schemas.microsoft.com/office/drawing/2014/main" id="{66AD57EE-D59F-8F99-B9E9-EA7E1C70B6B7}"/>
              </a:ext>
            </a:extLst>
          </p:cNvPr>
          <p:cNvSpPr>
            <a:spLocks noGrp="1"/>
          </p:cNvSpPr>
          <p:nvPr>
            <p:ph type="sldNum" sz="quarter" idx="5"/>
          </p:nvPr>
        </p:nvSpPr>
        <p:spPr/>
        <p:txBody>
          <a:bodyPr/>
          <a:lstStyle/>
          <a:p>
            <a:fld id="{5D1EC959-1E4D-4BFA-BB3C-6D292178C0FE}" type="slidenum">
              <a:rPr lang="zh-CN" altLang="en-US" smtClean="0"/>
              <a:t>5</a:t>
            </a:fld>
            <a:endParaRPr lang="zh-CN" altLang="en-US"/>
          </a:p>
        </p:txBody>
      </p:sp>
    </p:spTree>
    <p:extLst>
      <p:ext uri="{BB962C8B-B14F-4D97-AF65-F5344CB8AC3E}">
        <p14:creationId xmlns:p14="http://schemas.microsoft.com/office/powerpoint/2010/main" val="3936439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5B466-152A-4C58-CB34-A41CE259FB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EBD6ED0-EEC6-7600-807F-1041A9A979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AFA9A40-6F5C-4642-356F-A75733D4D753}"/>
              </a:ext>
            </a:extLst>
          </p:cNvPr>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
                <a:schemeClr val="accent1">
                  <a:lumMod val="50000"/>
                </a:schemeClr>
              </a:buClr>
              <a:buSzTx/>
              <a:buFont typeface="Wingdings" panose="05000000000000000000" pitchFamily="2" charset="2"/>
              <a:buNone/>
              <a:tabLst/>
              <a:defRPr/>
            </a:pPr>
            <a:r>
              <a:rPr lang="en-US" altLang="zh-CN" sz="1200" dirty="0">
                <a:effectLst/>
                <a:latin typeface="Calibri" panose="020F0502020204030204" pitchFamily="34" charset="0"/>
                <a:ea typeface="Calibri" panose="020F0502020204030204" pitchFamily="34" charset="0"/>
                <a:cs typeface="Calibri" panose="020F0502020204030204" pitchFamily="34" charset="0"/>
              </a:rPr>
              <a:t>https://</a:t>
            </a:r>
            <a:r>
              <a:rPr lang="en-US" altLang="zh-CN" sz="1200" dirty="0" err="1">
                <a:effectLst/>
                <a:latin typeface="Calibri" panose="020F0502020204030204" pitchFamily="34" charset="0"/>
                <a:ea typeface="Calibri" panose="020F0502020204030204" pitchFamily="34" charset="0"/>
                <a:cs typeface="Calibri" panose="020F0502020204030204" pitchFamily="34" charset="0"/>
              </a:rPr>
              <a:t>digitalwellbeing.org</a:t>
            </a:r>
            <a:r>
              <a:rPr lang="en-US" altLang="zh-CN" sz="1200" dirty="0">
                <a:effectLst/>
                <a:latin typeface="Calibri" panose="020F0502020204030204" pitchFamily="34" charset="0"/>
                <a:ea typeface="Calibri" panose="020F0502020204030204" pitchFamily="34" charset="0"/>
                <a:cs typeface="Calibri" panose="020F0502020204030204" pitchFamily="34" charset="0"/>
              </a:rPr>
              <a:t>/artificial-intelligence-timeline-infographic-from-eliza-to-tay-and-beyond/</a:t>
            </a:r>
          </a:p>
          <a:p>
            <a:pPr marL="0" marR="0" lvl="0" indent="0" algn="just" defTabSz="914400" rtl="0" eaLnBrk="1" fontAlgn="auto" latinLnBrk="0" hangingPunct="1">
              <a:lnSpc>
                <a:spcPct val="100000"/>
              </a:lnSpc>
              <a:spcBef>
                <a:spcPts val="0"/>
              </a:spcBef>
              <a:spcAft>
                <a:spcPts val="0"/>
              </a:spcAft>
              <a:buClr>
                <a:schemeClr val="accent1">
                  <a:lumMod val="50000"/>
                </a:schemeClr>
              </a:buClr>
              <a:buSzTx/>
              <a:buFont typeface="Wingdings" panose="05000000000000000000" pitchFamily="2" charset="2"/>
              <a:buNone/>
              <a:tabLst/>
              <a:defRPr/>
            </a:pP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Clr>
                <a:schemeClr val="accent1">
                  <a:lumMod val="50000"/>
                </a:schemeClr>
              </a:buClr>
              <a:buFont typeface="Wingdings" panose="05000000000000000000" pitchFamily="2" charset="2"/>
              <a:buChar char="n"/>
            </a:pPr>
            <a:r>
              <a:rPr lang="en-US" altLang="zh-CN" dirty="0">
                <a:effectLst/>
                <a:latin typeface="Calibri" panose="020F0502020204030204" pitchFamily="34" charset="0"/>
                <a:ea typeface="Calibri" panose="020F0502020204030204" pitchFamily="34" charset="0"/>
                <a:cs typeface="Calibri" panose="020F0502020204030204" pitchFamily="34" charset="0"/>
              </a:rPr>
              <a:t>1950-1979: The first programming language for AI was created. Basic AI programs that could answer questions or sort data were made. The first example of an autonomous vehicle was created. </a:t>
            </a:r>
          </a:p>
          <a:p>
            <a:pPr algn="just">
              <a:buClr>
                <a:schemeClr val="accent1">
                  <a:lumMod val="50000"/>
                </a:schemeClr>
              </a:buClr>
            </a:pPr>
            <a:endParaRPr lang="en-US" altLang="zh-CN"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Clr>
                <a:schemeClr val="accent1">
                  <a:lumMod val="50000"/>
                </a:schemeClr>
              </a:buClr>
              <a:buFont typeface="Wingdings" panose="05000000000000000000" pitchFamily="2" charset="2"/>
              <a:buChar char="n"/>
            </a:pPr>
            <a:r>
              <a:rPr lang="en-US" altLang="zh-CN" dirty="0">
                <a:effectLst/>
                <a:latin typeface="Calibri" panose="020F0502020204030204" pitchFamily="34" charset="0"/>
                <a:ea typeface="Calibri" panose="020F0502020204030204" pitchFamily="34" charset="0"/>
                <a:cs typeface="Calibri" panose="020F0502020204030204" pitchFamily="34" charset="0"/>
              </a:rPr>
              <a:t>1980-1987: The first breakthrough in AI research led to increased funding, which led to more breakthroughs. Conferences on AI were held for the first time, and commercial AI came onto the market.</a:t>
            </a:r>
          </a:p>
          <a:p>
            <a:pPr algn="just">
              <a:buClr>
                <a:schemeClr val="accent1">
                  <a:lumMod val="50000"/>
                </a:schemeClr>
              </a:buClr>
            </a:pPr>
            <a:endParaRPr lang="en-US" altLang="zh-CN"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Clr>
                <a:schemeClr val="accent1">
                  <a:lumMod val="50000"/>
                </a:schemeClr>
              </a:buClr>
              <a:buFont typeface="Wingdings" panose="05000000000000000000" pitchFamily="2" charset="2"/>
              <a:buChar char="n"/>
            </a:pPr>
            <a:r>
              <a:rPr lang="en-US" altLang="zh-CN" dirty="0">
                <a:effectLst/>
                <a:latin typeface="Calibri" panose="020F0502020204030204" pitchFamily="34" charset="0"/>
                <a:ea typeface="Calibri" panose="020F0502020204030204" pitchFamily="34" charset="0"/>
                <a:cs typeface="Calibri" panose="020F0502020204030204" pitchFamily="34" charset="0"/>
              </a:rPr>
              <a:t>1987-1993:  Private and public investors halted their investments, convinced AI was a fad and wouldn’t go anywhere. AI researchers continued to work regardless, just with fewer resources.</a:t>
            </a:r>
          </a:p>
          <a:p>
            <a:pPr marL="285750" indent="-285750" algn="just">
              <a:buClr>
                <a:schemeClr val="accent1">
                  <a:lumMod val="50000"/>
                </a:schemeClr>
              </a:buClr>
              <a:buFont typeface="Wingdings" panose="05000000000000000000" pitchFamily="2" charset="2"/>
              <a:buChar char="n"/>
            </a:pPr>
            <a:endParaRPr lang="en-US" altLang="zh-CN"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Clr>
                <a:schemeClr val="accent1">
                  <a:lumMod val="50000"/>
                </a:schemeClr>
              </a:buClr>
              <a:buFont typeface="Wingdings" panose="05000000000000000000" pitchFamily="2" charset="2"/>
              <a:buChar char="n"/>
            </a:pPr>
            <a:r>
              <a:rPr lang="en-US" altLang="zh-CN" dirty="0">
                <a:effectLst/>
                <a:latin typeface="Calibri" panose="020F0502020204030204" pitchFamily="34" charset="0"/>
                <a:ea typeface="Calibri" panose="020F0502020204030204" pitchFamily="34" charset="0"/>
                <a:cs typeface="Calibri" panose="020F0502020204030204" pitchFamily="34" charset="0"/>
              </a:rPr>
              <a:t>1993-2011: The first AI system beat a human world champion at chess. The first Roomba hit the market in 2002. Nasa landed rovers on Mars, and the first digital assistant (Siri) was released by Apple in 2011.</a:t>
            </a:r>
          </a:p>
          <a:p>
            <a:pPr algn="just">
              <a:buClr>
                <a:schemeClr val="accent1">
                  <a:lumMod val="50000"/>
                </a:schemeClr>
              </a:buClr>
            </a:pPr>
            <a:endParaRPr lang="en-US" altLang="zh-CN"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buClr>
                <a:schemeClr val="accent1">
                  <a:lumMod val="50000"/>
                </a:schemeClr>
              </a:buClr>
              <a:buFont typeface="Wingdings" panose="05000000000000000000" pitchFamily="2" charset="2"/>
              <a:buChar char="n"/>
            </a:pPr>
            <a:r>
              <a:rPr lang="en-US" altLang="zh-CN" dirty="0">
                <a:effectLst/>
                <a:latin typeface="Calibri" panose="020F0502020204030204" pitchFamily="34" charset="0"/>
                <a:ea typeface="Calibri" panose="020F0502020204030204" pitchFamily="34" charset="0"/>
                <a:cs typeface="Calibri" panose="020F0502020204030204" pitchFamily="34" charset="0"/>
              </a:rPr>
              <a:t>2012–present: A major milestone came in 2012 with the ImageNet Large Scale Visual Recognition Challenge (ILSVRC), where </a:t>
            </a:r>
            <a:r>
              <a:rPr lang="en-US" altLang="zh-CN" dirty="0" err="1">
                <a:effectLst/>
                <a:latin typeface="Calibri" panose="020F0502020204030204" pitchFamily="34" charset="0"/>
                <a:ea typeface="Calibri" panose="020F0502020204030204" pitchFamily="34" charset="0"/>
                <a:cs typeface="Calibri" panose="020F0502020204030204" pitchFamily="34" charset="0"/>
              </a:rPr>
              <a:t>AlexNet</a:t>
            </a:r>
            <a:r>
              <a:rPr lang="en-US" altLang="zh-CN" dirty="0">
                <a:effectLst/>
                <a:latin typeface="Calibri" panose="020F0502020204030204" pitchFamily="34" charset="0"/>
                <a:ea typeface="Calibri" panose="020F0502020204030204" pitchFamily="34" charset="0"/>
                <a:cs typeface="Calibri" panose="020F0502020204030204" pitchFamily="34" charset="0"/>
              </a:rPr>
              <a:t> reduced top-5 error rates by a large margin, sparking the deep learning revolution in image recognition. This breakthrough demonstrated the power of convolutional neural networks (CNNs) trained on large datasets, influencing advances in speech, NLP, and multimodal AI. In 2022, ChatGPT ignited a global surge of interest in large language models (LLMs).</a:t>
            </a:r>
            <a:endParaRPr lang="en-US" altLang="zh-CN" b="1" dirty="0">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chemeClr val="accent1">
                  <a:lumMod val="50000"/>
                </a:schemeClr>
              </a:buClr>
              <a:buSzTx/>
              <a:buFont typeface="Wingdings" panose="05000000000000000000" pitchFamily="2" charset="2"/>
              <a:buNone/>
              <a:tabLst/>
              <a:defRPr/>
            </a:pP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chemeClr val="accent1">
                  <a:lumMod val="50000"/>
                </a:schemeClr>
              </a:buClr>
              <a:buSzTx/>
              <a:buFont typeface="Wingdings" panose="05000000000000000000" pitchFamily="2" charset="2"/>
              <a:buNone/>
              <a:tabLst/>
              <a:defRPr/>
            </a:pP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chemeClr val="accent1">
                  <a:lumMod val="50000"/>
                </a:schemeClr>
              </a:buClr>
              <a:buSzTx/>
              <a:buFont typeface="Wingdings" panose="05000000000000000000" pitchFamily="2" charset="2"/>
              <a:buNone/>
              <a:tabLst/>
              <a:defRPr/>
            </a:pP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chemeClr val="accent1">
                  <a:lumMod val="50000"/>
                </a:schemeClr>
              </a:buClr>
              <a:buSzTx/>
              <a:buFont typeface="Wingdings" panose="05000000000000000000" pitchFamily="2" charset="2"/>
              <a:buNone/>
              <a:tabLst/>
              <a:defRPr/>
            </a:pP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chemeClr val="accent1">
                  <a:lumMod val="50000"/>
                </a:schemeClr>
              </a:buClr>
              <a:buSzTx/>
              <a:buFont typeface="Wingdings" panose="05000000000000000000" pitchFamily="2" charset="2"/>
              <a:buNone/>
              <a:tabLst/>
              <a:defRPr/>
            </a:pP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chemeClr val="accent1">
                  <a:lumMod val="50000"/>
                </a:schemeClr>
              </a:buClr>
              <a:buSzTx/>
              <a:buFont typeface="Wingdings" panose="05000000000000000000" pitchFamily="2" charset="2"/>
              <a:buNone/>
              <a:tabLst/>
              <a:defRPr/>
            </a:pP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chemeClr val="accent1">
                  <a:lumMod val="50000"/>
                </a:schemeClr>
              </a:buClr>
              <a:buSzTx/>
              <a:buFont typeface="Wingdings" panose="05000000000000000000" pitchFamily="2" charset="2"/>
              <a:buNone/>
              <a:tabLst/>
              <a:defRPr/>
            </a:pPr>
            <a:r>
              <a:rPr lang="zh-CN" altLang="en-US" sz="1200" dirty="0">
                <a:effectLst/>
                <a:latin typeface="Calibri" panose="020F0502020204030204" pitchFamily="34" charset="0"/>
                <a:ea typeface="Calibri" panose="020F0502020204030204" pitchFamily="34" charset="0"/>
                <a:cs typeface="Calibri" panose="020F0502020204030204" pitchFamily="34" charset="0"/>
              </a:rPr>
              <a:t>最后向学生提问：</a:t>
            </a:r>
            <a:r>
              <a:rPr lang="en-US" altLang="zh-CN" b="1" dirty="0">
                <a:effectLst/>
                <a:latin typeface="Calibri" panose="020F0502020204030204" pitchFamily="34" charset="0"/>
                <a:ea typeface="Calibri" panose="020F0502020204030204" pitchFamily="34" charset="0"/>
                <a:cs typeface="Calibri" panose="020F0502020204030204" pitchFamily="34" charset="0"/>
              </a:rPr>
              <a:t>What does the future hold?</a:t>
            </a: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a:p>
            <a:pPr marL="0" indent="0" algn="just">
              <a:buClr>
                <a:schemeClr val="accent1">
                  <a:lumMod val="50000"/>
                </a:schemeClr>
              </a:buClr>
              <a:buFont typeface="Wingdings" panose="05000000000000000000" pitchFamily="2" charset="2"/>
              <a:buNone/>
            </a:pPr>
            <a:endParaRPr lang="en-US" altLang="zh-CN" sz="1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灯片编号占位符 3">
            <a:extLst>
              <a:ext uri="{FF2B5EF4-FFF2-40B4-BE49-F238E27FC236}">
                <a16:creationId xmlns:a16="http://schemas.microsoft.com/office/drawing/2014/main" id="{CAF574BD-FF49-A199-DA47-36E250BD7DAB}"/>
              </a:ext>
            </a:extLst>
          </p:cNvPr>
          <p:cNvSpPr>
            <a:spLocks noGrp="1"/>
          </p:cNvSpPr>
          <p:nvPr>
            <p:ph type="sldNum" sz="quarter" idx="5"/>
          </p:nvPr>
        </p:nvSpPr>
        <p:spPr/>
        <p:txBody>
          <a:bodyPr/>
          <a:lstStyle/>
          <a:p>
            <a:fld id="{5D1EC959-1E4D-4BFA-BB3C-6D292178C0FE}" type="slidenum">
              <a:rPr lang="zh-CN" altLang="en-US" smtClean="0"/>
              <a:t>6</a:t>
            </a:fld>
            <a:endParaRPr lang="zh-CN" altLang="en-US"/>
          </a:p>
        </p:txBody>
      </p:sp>
    </p:spTree>
    <p:extLst>
      <p:ext uri="{BB962C8B-B14F-4D97-AF65-F5344CB8AC3E}">
        <p14:creationId xmlns:p14="http://schemas.microsoft.com/office/powerpoint/2010/main" val="23739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52884-C87D-89AE-ED37-489C424B86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CC2DB02-68A3-FE79-6D99-90D8ED54724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9EFC75-F6A9-0DF3-756F-915F1E4F3EE9}"/>
              </a:ext>
            </a:extLst>
          </p:cNvPr>
          <p:cNvSpPr>
            <a:spLocks noGrp="1"/>
          </p:cNvSpPr>
          <p:nvPr>
            <p:ph type="body" idx="1"/>
          </p:nvPr>
        </p:nvSpPr>
        <p:spPr/>
        <p:txBody>
          <a:bodyPr/>
          <a:lstStyle/>
          <a:p>
            <a:r>
              <a:rPr lang="en-GB" altLang="zh-CN" dirty="0"/>
              <a:t>https://</a:t>
            </a:r>
            <a:r>
              <a:rPr lang="en-GB" altLang="zh-CN" dirty="0" err="1"/>
              <a:t>www.coursera.org</a:t>
            </a:r>
            <a:r>
              <a:rPr lang="en-GB" altLang="zh-CN" dirty="0"/>
              <a:t>/learn/ai-for-everyone/lecture/</a:t>
            </a:r>
            <a:r>
              <a:rPr lang="en-GB" altLang="zh-CN" dirty="0" err="1"/>
              <a:t>SRwLN</a:t>
            </a:r>
            <a:r>
              <a:rPr lang="en-GB" altLang="zh-CN" dirty="0"/>
              <a:t>/week-1-introduction</a:t>
            </a:r>
            <a:endParaRPr lang="en-US" altLang="zh-CN" sz="1200" b="0" kern="1200" dirty="0">
              <a:solidFill>
                <a:schemeClr val="tx1"/>
              </a:solidFill>
              <a:effectLst/>
              <a:latin typeface="+mn-lt"/>
              <a:ea typeface="+mn-ea"/>
              <a:cs typeface="+mn-cs"/>
            </a:endParaRP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如今，我们从人工智能中看到的很大一部分价值 是人工狭义智能（</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这些人工智能只能做一件事， 例如智能扬声器或自动驾驶汽车。 或者用于网络搜索的人工智能， 或农业或工厂中的人工智能应用程序。 这些类型的人工智能只是一窍不通， 但是当你找到合适的技巧时， 这可能会非常有价值。 随着生成式人工智能的兴起， 诸如聊天</a:t>
            </a:r>
            <a:r>
              <a:rPr lang="en-US" altLang="zh-CN" sz="1200" b="0" kern="1200" dirty="0">
                <a:solidFill>
                  <a:schemeClr val="tx1"/>
                </a:solidFill>
                <a:effectLst/>
                <a:latin typeface="+mn-lt"/>
                <a:ea typeface="+mn-ea"/>
                <a:cs typeface="+mn-cs"/>
              </a:rPr>
              <a:t>GPT</a:t>
            </a:r>
            <a:r>
              <a:rPr lang="zh-CN" altLang="en-US" sz="1200" b="0" kern="1200" dirty="0">
                <a:solidFill>
                  <a:schemeClr val="tx1"/>
                </a:solidFill>
                <a:effectLst/>
                <a:latin typeface="+mn-lt"/>
                <a:ea typeface="+mn-ea"/>
                <a:cs typeface="+mn-cs"/>
              </a:rPr>
              <a:t>之类的东西。 我们也开始看到人工智能， 它更具通用性。 例如，</a:t>
            </a:r>
            <a:r>
              <a:rPr lang="en-US" altLang="zh-CN" sz="1200" b="0" kern="1200" dirty="0">
                <a:solidFill>
                  <a:schemeClr val="tx1"/>
                </a:solidFill>
                <a:effectLst/>
                <a:latin typeface="+mn-lt"/>
                <a:ea typeface="+mn-ea"/>
                <a:cs typeface="+mn-cs"/>
              </a:rPr>
              <a:t>Chat GPT </a:t>
            </a:r>
            <a:r>
              <a:rPr lang="zh-CN" altLang="en-US" sz="1200" b="0" kern="1200" dirty="0">
                <a:solidFill>
                  <a:schemeClr val="tx1"/>
                </a:solidFill>
                <a:effectLst/>
                <a:latin typeface="+mn-lt"/>
                <a:ea typeface="+mn-ea"/>
                <a:cs typeface="+mn-cs"/>
              </a:rPr>
              <a:t>可以是文案编辑、 头脑风暴伙伴、文本摘要生成器，还可以 提供许多其他帮助。 这些模型是一项令人兴奋的发展，正在 进一步扩展我们现在可以用人工智能做的事情。 此外，人工智能还指</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或人工通用智能的概念。 这是构建人工智能的目标，它可以完成 人类所能完成的任何智力任务， 甚至可能变得超级 聪明，做比任何人类都能做更多的事情。 我看到 </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人工狭义智能 以及生成式人工智能方面取得了长足的进步。 感觉人工智能研究 正在缓慢地 朝着人工智能迈出微小的一步，这令人兴奋。 但实际上，我们离 人工智能或人工通用智能还有很长的路要走。 不幸的是，</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和</a:t>
            </a:r>
            <a:r>
              <a:rPr lang="en-US" altLang="zh-CN" sz="1200" b="0" kern="1200" dirty="0">
                <a:solidFill>
                  <a:schemeClr val="tx1"/>
                </a:solidFill>
                <a:effectLst/>
                <a:latin typeface="+mn-lt"/>
                <a:ea typeface="+mn-ea"/>
                <a:cs typeface="+mn-cs"/>
              </a:rPr>
              <a:t>Genitive AI</a:t>
            </a:r>
            <a:r>
              <a:rPr lang="zh-CN" altLang="en-US" sz="1200" b="0" kern="1200" dirty="0">
                <a:solidFill>
                  <a:schemeClr val="tx1"/>
                </a:solidFill>
                <a:effectLst/>
                <a:latin typeface="+mn-lt"/>
                <a:ea typeface="+mn-ea"/>
                <a:cs typeface="+mn-cs"/>
              </a:rPr>
              <a:t>的快速发展 非常 有价值，这使人们得出结论， 人工智能已经取得了很多进展，这确实是事实。 但这反过来又导致人们 错误地认为我们 也可能处于</a:t>
            </a:r>
            <a:r>
              <a:rPr lang="en-US" altLang="zh-CN" sz="1200" b="0" kern="1200" dirty="0">
                <a:solidFill>
                  <a:schemeClr val="tx1"/>
                </a:solidFill>
                <a:effectLst/>
                <a:latin typeface="+mn-lt"/>
                <a:ea typeface="+mn-ea"/>
                <a:cs typeface="+mn-cs"/>
              </a:rPr>
              <a:t>AGI</a:t>
            </a:r>
            <a:r>
              <a:rPr lang="zh-CN" altLang="en-US" sz="1200" b="0" kern="1200" dirty="0">
                <a:solidFill>
                  <a:schemeClr val="tx1"/>
                </a:solidFill>
                <a:effectLst/>
                <a:latin typeface="+mn-lt"/>
                <a:ea typeface="+mn-ea"/>
                <a:cs typeface="+mn-cs"/>
              </a:rPr>
              <a:t>的边缘。 这导致了人们对 邪恶有感觉的机器人即将接管人类的过分和不必要的担忧。 我认为 </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是研究人员努力实现的令人兴奋的目标， 但要实现这一目标， 还需要多项技术突破。</a:t>
            </a:r>
            <a:endParaRPr lang="zh-CN" altLang="zh-CN" sz="1200" b="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D5FA95CF-C273-2417-9E76-0AF4F6C927B4}"/>
              </a:ext>
            </a:extLst>
          </p:cNvPr>
          <p:cNvSpPr>
            <a:spLocks noGrp="1"/>
          </p:cNvSpPr>
          <p:nvPr>
            <p:ph type="sldNum" sz="quarter" idx="5"/>
          </p:nvPr>
        </p:nvSpPr>
        <p:spPr/>
        <p:txBody>
          <a:bodyPr/>
          <a:lstStyle/>
          <a:p>
            <a:fld id="{5D1EC959-1E4D-4BFA-BB3C-6D292178C0FE}" type="slidenum">
              <a:rPr lang="zh-CN" altLang="en-US" smtClean="0"/>
              <a:t>7</a:t>
            </a:fld>
            <a:endParaRPr lang="zh-CN" altLang="en-US"/>
          </a:p>
        </p:txBody>
      </p:sp>
    </p:spTree>
    <p:extLst>
      <p:ext uri="{BB962C8B-B14F-4D97-AF65-F5344CB8AC3E}">
        <p14:creationId xmlns:p14="http://schemas.microsoft.com/office/powerpoint/2010/main" val="466279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88B52-18DC-D3E8-135F-43FE2E3AB92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ECFBE7-F62A-BB9C-18EF-0013D45A637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F674A7-5756-C9B1-C4B1-8A85215F6954}"/>
              </a:ext>
            </a:extLst>
          </p:cNvPr>
          <p:cNvSpPr>
            <a:spLocks noGrp="1"/>
          </p:cNvSpPr>
          <p:nvPr>
            <p:ph type="body" idx="1"/>
          </p:nvPr>
        </p:nvSpPr>
        <p:spPr/>
        <p:txBody>
          <a:bodyPr/>
          <a:lstStyle/>
          <a:p>
            <a:r>
              <a:rPr lang="en-GB" altLang="zh-CN" dirty="0"/>
              <a:t>https://</a:t>
            </a:r>
            <a:r>
              <a:rPr lang="en-GB" altLang="zh-CN" dirty="0" err="1"/>
              <a:t>calmatters.org</a:t>
            </a:r>
            <a:r>
              <a:rPr lang="en-GB" altLang="zh-CN" dirty="0"/>
              <a:t>/projects/self-driving-cars-</a:t>
            </a:r>
            <a:r>
              <a:rPr lang="en-GB" altLang="zh-CN" dirty="0" err="1"/>
              <a:t>california</a:t>
            </a:r>
            <a:r>
              <a:rPr lang="en-GB" altLang="zh-CN" dirty="0"/>
              <a:t>-climate-goals-carbon-free/</a:t>
            </a: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如今，我们从人工智能中看到的很大一部分价值 是人工狭义智能（</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这些人工智能只能做一件事， 例如智能扬声器或自动驾驶汽车。 或者用于网络搜索的人工智能， 或农业或工厂中的人工智能应用程序。 这些类型的人工智能只是一窍不通， 但是当你找到合适的技巧时， 这可能会非常有价值。 随着生成式人工智能的兴起， 诸如聊天</a:t>
            </a:r>
            <a:r>
              <a:rPr lang="en-US" altLang="zh-CN" sz="1200" b="0" kern="1200" dirty="0">
                <a:solidFill>
                  <a:schemeClr val="tx1"/>
                </a:solidFill>
                <a:effectLst/>
                <a:latin typeface="+mn-lt"/>
                <a:ea typeface="+mn-ea"/>
                <a:cs typeface="+mn-cs"/>
              </a:rPr>
              <a:t>GPT</a:t>
            </a:r>
            <a:r>
              <a:rPr lang="zh-CN" altLang="en-US" sz="1200" b="0" kern="1200" dirty="0">
                <a:solidFill>
                  <a:schemeClr val="tx1"/>
                </a:solidFill>
                <a:effectLst/>
                <a:latin typeface="+mn-lt"/>
                <a:ea typeface="+mn-ea"/>
                <a:cs typeface="+mn-cs"/>
              </a:rPr>
              <a:t>之类的东西。 我们也开始看到人工智能， 它更具通用性。 例如，</a:t>
            </a:r>
            <a:r>
              <a:rPr lang="en-US" altLang="zh-CN" sz="1200" b="0" kern="1200" dirty="0">
                <a:solidFill>
                  <a:schemeClr val="tx1"/>
                </a:solidFill>
                <a:effectLst/>
                <a:latin typeface="+mn-lt"/>
                <a:ea typeface="+mn-ea"/>
                <a:cs typeface="+mn-cs"/>
              </a:rPr>
              <a:t>Chat GPT </a:t>
            </a:r>
            <a:r>
              <a:rPr lang="zh-CN" altLang="en-US" sz="1200" b="0" kern="1200" dirty="0">
                <a:solidFill>
                  <a:schemeClr val="tx1"/>
                </a:solidFill>
                <a:effectLst/>
                <a:latin typeface="+mn-lt"/>
                <a:ea typeface="+mn-ea"/>
                <a:cs typeface="+mn-cs"/>
              </a:rPr>
              <a:t>可以是文案编辑、 头脑风暴伙伴、文本摘要生成器，还可以 提供许多其他帮助。 这些模型是一项令人兴奋的发展，正在 进一步扩展我们现在可以用人工智能做的事情。 此外，人工智能还指</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或人工通用智能的概念。 这是构建人工智能的目标，它可以完成 人类所能完成的任何智力任务， 甚至可能变得超级 聪明，做比任何人类都能做更多的事情。 我看到 </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人工狭义智能 以及生成式人工智能方面取得了长足的进步。 感觉人工智能研究 正在缓慢地 朝着人工智能迈出微小的一步，这令人兴奋。 但实际上，我们离 人工智能或人工通用智能还有很长的路要走。 不幸的是，</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和</a:t>
            </a:r>
            <a:r>
              <a:rPr lang="en-US" altLang="zh-CN" sz="1200" b="0" kern="1200" dirty="0">
                <a:solidFill>
                  <a:schemeClr val="tx1"/>
                </a:solidFill>
                <a:effectLst/>
                <a:latin typeface="+mn-lt"/>
                <a:ea typeface="+mn-ea"/>
                <a:cs typeface="+mn-cs"/>
              </a:rPr>
              <a:t>Genitive AI</a:t>
            </a:r>
            <a:r>
              <a:rPr lang="zh-CN" altLang="en-US" sz="1200" b="0" kern="1200" dirty="0">
                <a:solidFill>
                  <a:schemeClr val="tx1"/>
                </a:solidFill>
                <a:effectLst/>
                <a:latin typeface="+mn-lt"/>
                <a:ea typeface="+mn-ea"/>
                <a:cs typeface="+mn-cs"/>
              </a:rPr>
              <a:t>的快速发展 非常 有价值，这使人们得出结论， 人工智能已经取得了很多进展，这确实是事实。 但这反过来又导致人们 错误地认为我们 也可能处于</a:t>
            </a:r>
            <a:r>
              <a:rPr lang="en-US" altLang="zh-CN" sz="1200" b="0" kern="1200" dirty="0">
                <a:solidFill>
                  <a:schemeClr val="tx1"/>
                </a:solidFill>
                <a:effectLst/>
                <a:latin typeface="+mn-lt"/>
                <a:ea typeface="+mn-ea"/>
                <a:cs typeface="+mn-cs"/>
              </a:rPr>
              <a:t>AGI</a:t>
            </a:r>
            <a:r>
              <a:rPr lang="zh-CN" altLang="en-US" sz="1200" b="0" kern="1200" dirty="0">
                <a:solidFill>
                  <a:schemeClr val="tx1"/>
                </a:solidFill>
                <a:effectLst/>
                <a:latin typeface="+mn-lt"/>
                <a:ea typeface="+mn-ea"/>
                <a:cs typeface="+mn-cs"/>
              </a:rPr>
              <a:t>的边缘。 这导致了人们对 邪恶有感觉的机器人即将接管人类的过分和不必要的担忧。 我认为 </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是研究人员努力实现的令人兴奋的目标， 但要实现这一目标， 还需要多项技术突破。</a:t>
            </a:r>
            <a:endParaRPr lang="zh-CN" altLang="zh-CN" sz="1200" b="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3F9A6F45-9C39-7C75-3DBC-629F3CDE817F}"/>
              </a:ext>
            </a:extLst>
          </p:cNvPr>
          <p:cNvSpPr>
            <a:spLocks noGrp="1"/>
          </p:cNvSpPr>
          <p:nvPr>
            <p:ph type="sldNum" sz="quarter" idx="5"/>
          </p:nvPr>
        </p:nvSpPr>
        <p:spPr/>
        <p:txBody>
          <a:bodyPr/>
          <a:lstStyle/>
          <a:p>
            <a:fld id="{5D1EC959-1E4D-4BFA-BB3C-6D292178C0FE}" type="slidenum">
              <a:rPr lang="zh-CN" altLang="en-US" smtClean="0"/>
              <a:t>8</a:t>
            </a:fld>
            <a:endParaRPr lang="zh-CN" altLang="en-US"/>
          </a:p>
        </p:txBody>
      </p:sp>
    </p:spTree>
    <p:extLst>
      <p:ext uri="{BB962C8B-B14F-4D97-AF65-F5344CB8AC3E}">
        <p14:creationId xmlns:p14="http://schemas.microsoft.com/office/powerpoint/2010/main" val="252273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15783-BAAA-A5CA-7645-3F3AD479C73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21AB65-9E9C-33B1-777D-F76AEBA223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AA0D78-7292-825D-92A3-5DF2A3EC7850}"/>
              </a:ext>
            </a:extLst>
          </p:cNvPr>
          <p:cNvSpPr>
            <a:spLocks noGrp="1"/>
          </p:cNvSpPr>
          <p:nvPr>
            <p:ph type="body" idx="1"/>
          </p:nvPr>
        </p:nvSpPr>
        <p:spPr/>
        <p:txBody>
          <a:bodyPr/>
          <a:lstStyle/>
          <a:p>
            <a:r>
              <a:rPr lang="en-GB" altLang="zh-CN" dirty="0"/>
              <a:t>https://</a:t>
            </a:r>
            <a:r>
              <a:rPr lang="en-GB" altLang="zh-CN" dirty="0" err="1"/>
              <a:t>www.coursera.org</a:t>
            </a:r>
            <a:r>
              <a:rPr lang="en-GB" altLang="zh-CN" dirty="0"/>
              <a:t>/learn/ai-for-everyone/lecture/</a:t>
            </a:r>
            <a:r>
              <a:rPr lang="en-GB" altLang="zh-CN" dirty="0" err="1"/>
              <a:t>SRwLN</a:t>
            </a:r>
            <a:r>
              <a:rPr lang="en-GB" altLang="zh-CN" dirty="0"/>
              <a:t>/week-1-introduction</a:t>
            </a:r>
            <a:endParaRPr lang="en-US" altLang="zh-CN" sz="1200" b="0" kern="1200" dirty="0">
              <a:solidFill>
                <a:schemeClr val="tx1"/>
              </a:solidFill>
              <a:effectLst/>
              <a:latin typeface="+mn-lt"/>
              <a:ea typeface="+mn-ea"/>
              <a:cs typeface="+mn-cs"/>
            </a:endParaRP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如今，我们从人工智能中看到的很大一部分价值 是人工狭义智能（</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这些人工智能只能做一件事， 例如智能扬声器或自动驾驶汽车。 或者用于网络搜索的人工智能， 或农业或工厂中的人工智能应用程序。 这些类型的人工智能只是一窍不通， 但是当你找到合适的技巧时， 这可能会非常有价值。 随着生成式人工智能的兴起， 诸如聊天</a:t>
            </a:r>
            <a:r>
              <a:rPr lang="en-US" altLang="zh-CN" sz="1200" b="0" kern="1200" dirty="0">
                <a:solidFill>
                  <a:schemeClr val="tx1"/>
                </a:solidFill>
                <a:effectLst/>
                <a:latin typeface="+mn-lt"/>
                <a:ea typeface="+mn-ea"/>
                <a:cs typeface="+mn-cs"/>
              </a:rPr>
              <a:t>GPT</a:t>
            </a:r>
            <a:r>
              <a:rPr lang="zh-CN" altLang="en-US" sz="1200" b="0" kern="1200" dirty="0">
                <a:solidFill>
                  <a:schemeClr val="tx1"/>
                </a:solidFill>
                <a:effectLst/>
                <a:latin typeface="+mn-lt"/>
                <a:ea typeface="+mn-ea"/>
                <a:cs typeface="+mn-cs"/>
              </a:rPr>
              <a:t>之类的东西。 我们也开始看到人工智能， 它更具通用性。 例如，</a:t>
            </a:r>
            <a:r>
              <a:rPr lang="en-US" altLang="zh-CN" sz="1200" b="0" kern="1200" dirty="0">
                <a:solidFill>
                  <a:schemeClr val="tx1"/>
                </a:solidFill>
                <a:effectLst/>
                <a:latin typeface="+mn-lt"/>
                <a:ea typeface="+mn-ea"/>
                <a:cs typeface="+mn-cs"/>
              </a:rPr>
              <a:t>Chat GPT </a:t>
            </a:r>
            <a:r>
              <a:rPr lang="zh-CN" altLang="en-US" sz="1200" b="0" kern="1200" dirty="0">
                <a:solidFill>
                  <a:schemeClr val="tx1"/>
                </a:solidFill>
                <a:effectLst/>
                <a:latin typeface="+mn-lt"/>
                <a:ea typeface="+mn-ea"/>
                <a:cs typeface="+mn-cs"/>
              </a:rPr>
              <a:t>可以是文案编辑、 头脑风暴伙伴、文本摘要生成器，还可以 提供许多其他帮助。 这些模型是一项令人兴奋的发展，正在 进一步扩展我们现在可以用人工智能做的事情。 此外，人工智能还指</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或人工通用智能的概念。 这是构建人工智能的目标，它可以完成 人类所能完成的任何智力任务， 甚至可能变得超级 聪明，做比任何人类都能做更多的事情。 我看到 </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人工狭义智能 以及生成式人工智能方面取得了长足的进步。 感觉人工智能研究 正在缓慢地 朝着人工智能迈出微小的一步，这令人兴奋。 但实际上，我们离 人工智能或人工通用智能还有很长的路要走。 不幸的是，</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和</a:t>
            </a:r>
            <a:r>
              <a:rPr lang="en-US" altLang="zh-CN" sz="1200" b="0" kern="1200" dirty="0">
                <a:solidFill>
                  <a:schemeClr val="tx1"/>
                </a:solidFill>
                <a:effectLst/>
                <a:latin typeface="+mn-lt"/>
                <a:ea typeface="+mn-ea"/>
                <a:cs typeface="+mn-cs"/>
              </a:rPr>
              <a:t>Genitive AI</a:t>
            </a:r>
            <a:r>
              <a:rPr lang="zh-CN" altLang="en-US" sz="1200" b="0" kern="1200" dirty="0">
                <a:solidFill>
                  <a:schemeClr val="tx1"/>
                </a:solidFill>
                <a:effectLst/>
                <a:latin typeface="+mn-lt"/>
                <a:ea typeface="+mn-ea"/>
                <a:cs typeface="+mn-cs"/>
              </a:rPr>
              <a:t>的快速发展 非常 有价值，这使人们得出结论， 人工智能已经取得了很多进展，这确实是事实。 但这反过来又导致人们 错误地认为我们 也可能处于</a:t>
            </a:r>
            <a:r>
              <a:rPr lang="en-US" altLang="zh-CN" sz="1200" b="0" kern="1200" dirty="0">
                <a:solidFill>
                  <a:schemeClr val="tx1"/>
                </a:solidFill>
                <a:effectLst/>
                <a:latin typeface="+mn-lt"/>
                <a:ea typeface="+mn-ea"/>
                <a:cs typeface="+mn-cs"/>
              </a:rPr>
              <a:t>AGI</a:t>
            </a:r>
            <a:r>
              <a:rPr lang="zh-CN" altLang="en-US" sz="1200" b="0" kern="1200" dirty="0">
                <a:solidFill>
                  <a:schemeClr val="tx1"/>
                </a:solidFill>
                <a:effectLst/>
                <a:latin typeface="+mn-lt"/>
                <a:ea typeface="+mn-ea"/>
                <a:cs typeface="+mn-cs"/>
              </a:rPr>
              <a:t>的边缘。 这导致了人们对 邪恶有感觉的机器人即将接管人类的过分和不必要的担忧。 我认为 </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是研究人员努力实现的令人兴奋的目标， 但要实现这一目标， 还需要多项技术突破。</a:t>
            </a:r>
            <a:endParaRPr lang="zh-CN" altLang="zh-CN" sz="1200" b="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52EAE924-60C5-D0E4-2FF6-1097D178B445}"/>
              </a:ext>
            </a:extLst>
          </p:cNvPr>
          <p:cNvSpPr>
            <a:spLocks noGrp="1"/>
          </p:cNvSpPr>
          <p:nvPr>
            <p:ph type="sldNum" sz="quarter" idx="5"/>
          </p:nvPr>
        </p:nvSpPr>
        <p:spPr/>
        <p:txBody>
          <a:bodyPr/>
          <a:lstStyle/>
          <a:p>
            <a:fld id="{5D1EC959-1E4D-4BFA-BB3C-6D292178C0FE}" type="slidenum">
              <a:rPr lang="zh-CN" altLang="en-US" smtClean="0"/>
              <a:t>9</a:t>
            </a:fld>
            <a:endParaRPr lang="zh-CN" altLang="en-US"/>
          </a:p>
        </p:txBody>
      </p:sp>
    </p:spTree>
    <p:extLst>
      <p:ext uri="{BB962C8B-B14F-4D97-AF65-F5344CB8AC3E}">
        <p14:creationId xmlns:p14="http://schemas.microsoft.com/office/powerpoint/2010/main" val="1075639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38300-4A38-9573-FCA2-17D863AA0FB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23624E2-A367-93EB-6D7B-E4A4CC0460B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80D1787-A705-D0BA-9578-2DCE7CF56CBE}"/>
              </a:ext>
            </a:extLst>
          </p:cNvPr>
          <p:cNvSpPr>
            <a:spLocks noGrp="1"/>
          </p:cNvSpPr>
          <p:nvPr>
            <p:ph type="body" idx="1"/>
          </p:nvPr>
        </p:nvSpPr>
        <p:spPr/>
        <p:txBody>
          <a:bodyPr/>
          <a:lstStyle/>
          <a:p>
            <a:r>
              <a:rPr lang="en-GB" altLang="zh-CN" dirty="0"/>
              <a:t>https://</a:t>
            </a:r>
            <a:r>
              <a:rPr lang="en-GB" altLang="zh-CN" dirty="0" err="1"/>
              <a:t>www.coursera.org</a:t>
            </a:r>
            <a:r>
              <a:rPr lang="en-GB" altLang="zh-CN" dirty="0"/>
              <a:t>/learn/ai-for-everyone/lecture/</a:t>
            </a:r>
            <a:r>
              <a:rPr lang="en-GB" altLang="zh-CN" dirty="0" err="1"/>
              <a:t>SRwLN</a:t>
            </a:r>
            <a:r>
              <a:rPr lang="en-GB" altLang="zh-CN" dirty="0"/>
              <a:t>/week-1-introduction</a:t>
            </a:r>
            <a:endParaRPr lang="en-US" altLang="zh-CN" sz="1200" b="0" kern="1200" dirty="0">
              <a:solidFill>
                <a:schemeClr val="tx1"/>
              </a:solidFill>
              <a:effectLst/>
              <a:latin typeface="+mn-lt"/>
              <a:ea typeface="+mn-ea"/>
              <a:cs typeface="+mn-cs"/>
            </a:endParaRPr>
          </a:p>
          <a:p>
            <a:endParaRPr lang="en-US" altLang="zh-CN" sz="1200" b="0" kern="1200" dirty="0">
              <a:solidFill>
                <a:schemeClr val="tx1"/>
              </a:solidFill>
              <a:effectLst/>
              <a:latin typeface="+mn-lt"/>
              <a:ea typeface="+mn-ea"/>
              <a:cs typeface="+mn-cs"/>
            </a:endParaRPr>
          </a:p>
          <a:p>
            <a:r>
              <a:rPr lang="zh-CN" altLang="en-US" sz="1200" b="0" kern="1200" dirty="0">
                <a:solidFill>
                  <a:schemeClr val="tx1"/>
                </a:solidFill>
                <a:effectLst/>
                <a:latin typeface="+mn-lt"/>
                <a:ea typeface="+mn-ea"/>
                <a:cs typeface="+mn-cs"/>
              </a:rPr>
              <a:t>如今，我们从人工智能中看到的很大一部分价值 是人工狭义智能（</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这些人工智能只能做一件事， 例如智能扬声器或自动驾驶汽车。 或者用于网络搜索的人工智能， 或农业或工厂中的人工智能应用程序。 这些类型的人工智能只是一窍不通， 但是当你找到合适的技巧时， 这可能会非常有价值。 随着生成式人工智能的兴起， 诸如聊天</a:t>
            </a:r>
            <a:r>
              <a:rPr lang="en-US" altLang="zh-CN" sz="1200" b="0" kern="1200" dirty="0">
                <a:solidFill>
                  <a:schemeClr val="tx1"/>
                </a:solidFill>
                <a:effectLst/>
                <a:latin typeface="+mn-lt"/>
                <a:ea typeface="+mn-ea"/>
                <a:cs typeface="+mn-cs"/>
              </a:rPr>
              <a:t>GPT</a:t>
            </a:r>
            <a:r>
              <a:rPr lang="zh-CN" altLang="en-US" sz="1200" b="0" kern="1200" dirty="0">
                <a:solidFill>
                  <a:schemeClr val="tx1"/>
                </a:solidFill>
                <a:effectLst/>
                <a:latin typeface="+mn-lt"/>
                <a:ea typeface="+mn-ea"/>
                <a:cs typeface="+mn-cs"/>
              </a:rPr>
              <a:t>之类的东西。 我们也开始看到人工智能， 它更具通用性。 例如，</a:t>
            </a:r>
            <a:r>
              <a:rPr lang="en-US" altLang="zh-CN" sz="1200" b="0" kern="1200" dirty="0">
                <a:solidFill>
                  <a:schemeClr val="tx1"/>
                </a:solidFill>
                <a:effectLst/>
                <a:latin typeface="+mn-lt"/>
                <a:ea typeface="+mn-ea"/>
                <a:cs typeface="+mn-cs"/>
              </a:rPr>
              <a:t>Chat GPT </a:t>
            </a:r>
            <a:r>
              <a:rPr lang="zh-CN" altLang="en-US" sz="1200" b="0" kern="1200" dirty="0">
                <a:solidFill>
                  <a:schemeClr val="tx1"/>
                </a:solidFill>
                <a:effectLst/>
                <a:latin typeface="+mn-lt"/>
                <a:ea typeface="+mn-ea"/>
                <a:cs typeface="+mn-cs"/>
              </a:rPr>
              <a:t>可以是文案编辑、 头脑风暴伙伴、文本摘要生成器，还可以 提供许多其他帮助。 这些模型是一项令人兴奋的发展，正在 进一步扩展我们现在可以用人工智能做的事情。 此外，人工智能还指</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或人工通用智能的概念。 这是构建人工智能的目标，它可以完成 人类所能完成的任何智力任务， 甚至可能变得超级 聪明，做比任何人类都能做更多的事情。 我看到 </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 人工狭义智能 以及生成式人工智能方面取得了长足的进步。 感觉人工智能研究 正在缓慢地 朝着人工智能迈出微小的一步，这令人兴奋。 但实际上，我们离 人工智能或人工通用智能还有很长的路要走。 不幸的是，</a:t>
            </a:r>
            <a:r>
              <a:rPr lang="en-US" altLang="zh-CN" sz="1200" b="0" kern="1200" dirty="0">
                <a:solidFill>
                  <a:schemeClr val="tx1"/>
                </a:solidFill>
                <a:effectLst/>
                <a:latin typeface="+mn-lt"/>
                <a:ea typeface="+mn-ea"/>
                <a:cs typeface="+mn-cs"/>
              </a:rPr>
              <a:t>ANI</a:t>
            </a:r>
            <a:r>
              <a:rPr lang="zh-CN" altLang="en-US" sz="1200" b="0" kern="1200" dirty="0">
                <a:solidFill>
                  <a:schemeClr val="tx1"/>
                </a:solidFill>
                <a:effectLst/>
                <a:latin typeface="+mn-lt"/>
                <a:ea typeface="+mn-ea"/>
                <a:cs typeface="+mn-cs"/>
              </a:rPr>
              <a:t>和</a:t>
            </a:r>
            <a:r>
              <a:rPr lang="en-US" altLang="zh-CN" sz="1200" b="0" kern="1200" dirty="0">
                <a:solidFill>
                  <a:schemeClr val="tx1"/>
                </a:solidFill>
                <a:effectLst/>
                <a:latin typeface="+mn-lt"/>
                <a:ea typeface="+mn-ea"/>
                <a:cs typeface="+mn-cs"/>
              </a:rPr>
              <a:t>Genitive AI</a:t>
            </a:r>
            <a:r>
              <a:rPr lang="zh-CN" altLang="en-US" sz="1200" b="0" kern="1200" dirty="0">
                <a:solidFill>
                  <a:schemeClr val="tx1"/>
                </a:solidFill>
                <a:effectLst/>
                <a:latin typeface="+mn-lt"/>
                <a:ea typeface="+mn-ea"/>
                <a:cs typeface="+mn-cs"/>
              </a:rPr>
              <a:t>的快速发展 非常 有价值，这使人们得出结论， 人工智能已经取得了很多进展，这确实是事实。 但这反过来又导致人们 错误地认为我们 也可能处于</a:t>
            </a:r>
            <a:r>
              <a:rPr lang="en-US" altLang="zh-CN" sz="1200" b="0" kern="1200" dirty="0">
                <a:solidFill>
                  <a:schemeClr val="tx1"/>
                </a:solidFill>
                <a:effectLst/>
                <a:latin typeface="+mn-lt"/>
                <a:ea typeface="+mn-ea"/>
                <a:cs typeface="+mn-cs"/>
              </a:rPr>
              <a:t>AGI</a:t>
            </a:r>
            <a:r>
              <a:rPr lang="zh-CN" altLang="en-US" sz="1200" b="0" kern="1200" dirty="0">
                <a:solidFill>
                  <a:schemeClr val="tx1"/>
                </a:solidFill>
                <a:effectLst/>
                <a:latin typeface="+mn-lt"/>
                <a:ea typeface="+mn-ea"/>
                <a:cs typeface="+mn-cs"/>
              </a:rPr>
              <a:t>的边缘。 这导致了人们对 邪恶有感觉的机器人即将接管人类的过分和不必要的担忧。 我认为 </a:t>
            </a:r>
            <a:r>
              <a:rPr lang="en-US" altLang="zh-CN" sz="1200" b="0" kern="1200" dirty="0">
                <a:solidFill>
                  <a:schemeClr val="tx1"/>
                </a:solidFill>
                <a:effectLst/>
                <a:latin typeface="+mn-lt"/>
                <a:ea typeface="+mn-ea"/>
                <a:cs typeface="+mn-cs"/>
              </a:rPr>
              <a:t>AGI </a:t>
            </a:r>
            <a:r>
              <a:rPr lang="zh-CN" altLang="en-US" sz="1200" b="0" kern="1200" dirty="0">
                <a:solidFill>
                  <a:schemeClr val="tx1"/>
                </a:solidFill>
                <a:effectLst/>
                <a:latin typeface="+mn-lt"/>
                <a:ea typeface="+mn-ea"/>
                <a:cs typeface="+mn-cs"/>
              </a:rPr>
              <a:t>是研究人员努力实现的令人兴奋的目标， 但要实现这一目标， 还需要多项技术突破。</a:t>
            </a:r>
            <a:endParaRPr lang="zh-CN" altLang="zh-CN" sz="1200" b="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9A0A5C57-8341-2EBC-3DFB-E316BA87EECE}"/>
              </a:ext>
            </a:extLst>
          </p:cNvPr>
          <p:cNvSpPr>
            <a:spLocks noGrp="1"/>
          </p:cNvSpPr>
          <p:nvPr>
            <p:ph type="sldNum" sz="quarter" idx="5"/>
          </p:nvPr>
        </p:nvSpPr>
        <p:spPr/>
        <p:txBody>
          <a:bodyPr/>
          <a:lstStyle/>
          <a:p>
            <a:fld id="{5D1EC959-1E4D-4BFA-BB3C-6D292178C0FE}" type="slidenum">
              <a:rPr lang="zh-CN" altLang="en-US" smtClean="0"/>
              <a:t>10</a:t>
            </a:fld>
            <a:endParaRPr lang="zh-CN" altLang="en-US"/>
          </a:p>
        </p:txBody>
      </p:sp>
    </p:spTree>
    <p:extLst>
      <p:ext uri="{BB962C8B-B14F-4D97-AF65-F5344CB8AC3E}">
        <p14:creationId xmlns:p14="http://schemas.microsoft.com/office/powerpoint/2010/main" val="3813075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23674443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41300008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2315212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3731598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1360071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3218577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1620953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66674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30389727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266659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679DDDF-383B-4310-9F82-8D65E9B366F6}" type="datetimeFigureOut">
              <a:rPr lang="zh-CN" altLang="en-US" smtClean="0"/>
              <a:t>2025/9/4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D92EB97-0BDD-4463-951D-F59822C47E09}" type="slidenum">
              <a:rPr lang="zh-CN" altLang="en-US" smtClean="0"/>
              <a:t>‹#›</a:t>
            </a:fld>
            <a:endParaRPr lang="zh-CN" altLang="en-US"/>
          </a:p>
        </p:txBody>
      </p:sp>
    </p:spTree>
    <p:extLst>
      <p:ext uri="{BB962C8B-B14F-4D97-AF65-F5344CB8AC3E}">
        <p14:creationId xmlns:p14="http://schemas.microsoft.com/office/powerpoint/2010/main" val="236104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79DDDF-383B-4310-9F82-8D65E9B366F6}" type="datetimeFigureOut">
              <a:rPr lang="zh-CN" altLang="en-US" smtClean="0"/>
              <a:t>2025/9/4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92EB97-0BDD-4463-951D-F59822C47E09}" type="slidenum">
              <a:rPr lang="zh-CN" altLang="en-US" smtClean="0"/>
              <a:t>‹#›</a:t>
            </a:fld>
            <a:endParaRPr lang="zh-CN" altLang="en-US"/>
          </a:p>
        </p:txBody>
      </p:sp>
      <p:pic>
        <p:nvPicPr>
          <p:cNvPr id="7" name="图片 6">
            <a:extLst>
              <a:ext uri="{FF2B5EF4-FFF2-40B4-BE49-F238E27FC236}">
                <a16:creationId xmlns:a16="http://schemas.microsoft.com/office/drawing/2014/main" id="{A8FF01E9-60C6-8E78-F8B4-1E873DB9E92A}"/>
              </a:ext>
            </a:extLst>
          </p:cNvPr>
          <p:cNvPicPr>
            <a:picLocks noChangeAspect="1"/>
          </p:cNvPicPr>
          <p:nvPr userDrawn="1"/>
        </p:nvPicPr>
        <p:blipFill>
          <a:blip r:embed="rId13"/>
          <a:stretch>
            <a:fillRect/>
          </a:stretch>
        </p:blipFill>
        <p:spPr>
          <a:xfrm>
            <a:off x="415925" y="261938"/>
            <a:ext cx="6073776" cy="592892"/>
          </a:xfrm>
          <a:prstGeom prst="rect">
            <a:avLst/>
          </a:prstGeom>
        </p:spPr>
      </p:pic>
    </p:spTree>
    <p:extLst>
      <p:ext uri="{BB962C8B-B14F-4D97-AF65-F5344CB8AC3E}">
        <p14:creationId xmlns:p14="http://schemas.microsoft.com/office/powerpoint/2010/main" val="35754294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Users/zhaozhan/Desktop/prof%20Zhao/Teaching/Modeling%20and%20Ana%20of%20Complex%20Sys/CLASS1-Introduction/Background-Rete-preview.mov" TargetMode="External"/><Relationship Id="rId1" Type="http://schemas.microsoft.com/office/2007/relationships/media" Target="file:////Users/zhaozhan/Desktop/prof%20Zhao/Teaching/Modeling%20and%20Ana%20of%20Complex%20Sys/CLASS1-Introduction/Background-Rete-preview.mov"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jp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9.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1.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mailto:zhanzhanzhao@cuhk.edu.cn"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mailto:225080011@link.cuhk.edu.c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4" name="Picture 2" descr="/Users/barabasi 1/.Trash/2011-Warsaw-FuturICT-5min/Background-Rete-preview.mov">
            <a:hlinkClick r:id="" action="ppaction://media"/>
          </p:cNvPr>
          <p:cNvPicPr/>
          <p:nvPr>
            <a:videoFile r:link="rId2"/>
            <p:extLst>
              <p:ext uri="{DAA4B4D4-6D71-4841-9C94-3DE7FCFB9230}">
                <p14:media xmlns:p14="http://schemas.microsoft.com/office/powerpoint/2010/main" r:link="rId1"/>
              </p:ext>
            </p:extLst>
          </p:nvPr>
        </p:nvPicPr>
        <p:blipFill>
          <a:blip r:embed="rId5"/>
          <a:srcRect/>
          <a:stretch>
            <a:fillRect/>
          </a:stretch>
        </p:blipFill>
        <p:spPr bwMode="auto">
          <a:xfrm>
            <a:off x="0" y="0"/>
            <a:ext cx="12192000" cy="6858000"/>
          </a:xfrm>
          <a:prstGeom prst="rect">
            <a:avLst/>
          </a:prstGeom>
          <a:noFill/>
          <a:ln w="9525">
            <a:noFill/>
            <a:miter lim="800000"/>
            <a:headEnd/>
            <a:tailEnd/>
          </a:ln>
        </p:spPr>
      </p:pic>
      <p:sp>
        <p:nvSpPr>
          <p:cNvPr id="5" name="Text Box 2"/>
          <p:cNvSpPr txBox="1">
            <a:spLocks noChangeArrowheads="1"/>
          </p:cNvSpPr>
          <p:nvPr/>
        </p:nvSpPr>
        <p:spPr bwMode="auto">
          <a:xfrm>
            <a:off x="609600" y="1214983"/>
            <a:ext cx="10972800" cy="1865126"/>
          </a:xfrm>
          <a:prstGeom prst="rect">
            <a:avLst/>
          </a:prstGeom>
          <a:solidFill>
            <a:schemeClr val="bg1">
              <a:alpha val="70000"/>
            </a:schemeClr>
          </a:solidFill>
          <a:ln>
            <a:noFill/>
          </a:ln>
        </p:spPr>
        <p:txBody>
          <a:bodyPr wrap="square">
            <a:spAutoFit/>
          </a:bodyPr>
          <a:lstStyle>
            <a:lvl1pPr>
              <a:defRPr sz="2000" b="1">
                <a:solidFill>
                  <a:schemeClr val="tx1"/>
                </a:solidFill>
                <a:latin typeface="Times New Roman" charset="0"/>
                <a:ea typeface="ＭＳ Ｐゴシック" charset="0"/>
                <a:cs typeface="ＭＳ Ｐゴシック" charset="0"/>
              </a:defRPr>
            </a:lvl1pPr>
            <a:lvl2pPr marL="742950" indent="-285750">
              <a:defRPr sz="2000" b="1">
                <a:solidFill>
                  <a:schemeClr val="tx1"/>
                </a:solidFill>
                <a:latin typeface="Times New Roman" charset="0"/>
                <a:ea typeface="ＭＳ Ｐゴシック" charset="0"/>
              </a:defRPr>
            </a:lvl2pPr>
            <a:lvl3pPr marL="1143000" indent="-228600">
              <a:defRPr sz="2000" b="1">
                <a:solidFill>
                  <a:schemeClr val="tx1"/>
                </a:solidFill>
                <a:latin typeface="Times New Roman" charset="0"/>
                <a:ea typeface="ＭＳ Ｐゴシック" charset="0"/>
              </a:defRPr>
            </a:lvl3pPr>
            <a:lvl4pPr marL="1600200" indent="-228600">
              <a:defRPr sz="2000" b="1">
                <a:solidFill>
                  <a:schemeClr val="tx1"/>
                </a:solidFill>
                <a:latin typeface="Times New Roman" charset="0"/>
                <a:ea typeface="ＭＳ Ｐゴシック" charset="0"/>
              </a:defRPr>
            </a:lvl4pPr>
            <a:lvl5pPr marL="2057400" indent="-228600">
              <a:defRPr sz="2000" b="1">
                <a:solidFill>
                  <a:schemeClr val="tx1"/>
                </a:solidFill>
                <a:latin typeface="Times New Roman" charset="0"/>
                <a:ea typeface="ＭＳ Ｐゴシック" charset="0"/>
              </a:defRPr>
            </a:lvl5pPr>
            <a:lvl6pPr marL="2514600" indent="-228600" algn="ctr" eaLnBrk="0" fontAlgn="base" hangingPunct="0">
              <a:spcBef>
                <a:spcPct val="50000"/>
              </a:spcBef>
              <a:spcAft>
                <a:spcPct val="0"/>
              </a:spcAft>
              <a:defRPr sz="2000" b="1">
                <a:solidFill>
                  <a:schemeClr val="tx1"/>
                </a:solidFill>
                <a:latin typeface="Times New Roman" charset="0"/>
                <a:ea typeface="ＭＳ Ｐゴシック" charset="0"/>
              </a:defRPr>
            </a:lvl6pPr>
            <a:lvl7pPr marL="2971800" indent="-228600" algn="ctr" eaLnBrk="0" fontAlgn="base" hangingPunct="0">
              <a:spcBef>
                <a:spcPct val="50000"/>
              </a:spcBef>
              <a:spcAft>
                <a:spcPct val="0"/>
              </a:spcAft>
              <a:defRPr sz="2000" b="1">
                <a:solidFill>
                  <a:schemeClr val="tx1"/>
                </a:solidFill>
                <a:latin typeface="Times New Roman" charset="0"/>
                <a:ea typeface="ＭＳ Ｐゴシック" charset="0"/>
              </a:defRPr>
            </a:lvl7pPr>
            <a:lvl8pPr marL="3429000" indent="-228600" algn="ctr" eaLnBrk="0" fontAlgn="base" hangingPunct="0">
              <a:spcBef>
                <a:spcPct val="50000"/>
              </a:spcBef>
              <a:spcAft>
                <a:spcPct val="0"/>
              </a:spcAft>
              <a:defRPr sz="2000" b="1">
                <a:solidFill>
                  <a:schemeClr val="tx1"/>
                </a:solidFill>
                <a:latin typeface="Times New Roman" charset="0"/>
                <a:ea typeface="ＭＳ Ｐゴシック" charset="0"/>
              </a:defRPr>
            </a:lvl8pPr>
            <a:lvl9pPr marL="3886200" indent="-228600" algn="ctr" eaLnBrk="0" fontAlgn="base" hangingPunct="0">
              <a:spcBef>
                <a:spcPct val="50000"/>
              </a:spcBef>
              <a:spcAft>
                <a:spcPct val="0"/>
              </a:spcAft>
              <a:defRPr sz="2000" b="1">
                <a:solidFill>
                  <a:schemeClr val="tx1"/>
                </a:solidFill>
                <a:latin typeface="Times New Roman" charset="0"/>
                <a:ea typeface="ＭＳ Ｐゴシック" charset="0"/>
              </a:defRPr>
            </a:lvl9pPr>
          </a:lstStyle>
          <a:p>
            <a:pPr algn="ctr" defTabSz="1097280" fontAlgn="base">
              <a:spcBef>
                <a:spcPct val="0"/>
              </a:spcBef>
              <a:spcAft>
                <a:spcPct val="0"/>
              </a:spcAft>
              <a:defRPr/>
            </a:pPr>
            <a:r>
              <a:rPr lang="en-US" altLang="ko-KR" sz="3840" dirty="0">
                <a:solidFill>
                  <a:srgbClr val="000000"/>
                </a:solidFill>
                <a:latin typeface="Trajan Pro"/>
                <a:cs typeface="Trajan Pro"/>
              </a:rPr>
              <a:t>AIE1901 S07 </a:t>
            </a:r>
            <a:r>
              <a:rPr lang="en-US" altLang="zh-CN" sz="3840" dirty="0">
                <a:latin typeface="Calibri" panose="020F0502020204030204" pitchFamily="34" charset="0"/>
                <a:ea typeface="Calibri" panose="020F0502020204030204" pitchFamily="34" charset="0"/>
                <a:cs typeface="Calibri" panose="020F0502020204030204" pitchFamily="34" charset="0"/>
              </a:rPr>
              <a:t>Large Language Models </a:t>
            </a:r>
            <a:br>
              <a:rPr lang="en-US" altLang="zh-CN" sz="3840" dirty="0">
                <a:latin typeface="Calibri" panose="020F0502020204030204" pitchFamily="34" charset="0"/>
                <a:ea typeface="Calibri" panose="020F0502020204030204" pitchFamily="34" charset="0"/>
                <a:cs typeface="Calibri" panose="020F0502020204030204" pitchFamily="34" charset="0"/>
              </a:rPr>
            </a:br>
            <a:r>
              <a:rPr lang="en-US" altLang="zh-CN" sz="3840" dirty="0">
                <a:latin typeface="Calibri" panose="020F0502020204030204" pitchFamily="34" charset="0"/>
                <a:ea typeface="Calibri" panose="020F0502020204030204" pitchFamily="34" charset="0"/>
                <a:cs typeface="Calibri" panose="020F0502020204030204" pitchFamily="34" charset="0"/>
              </a:rPr>
              <a:t>for Social Simulations</a:t>
            </a:r>
            <a:endParaRPr lang="en-US" altLang="ko-KR" sz="3840" dirty="0">
              <a:solidFill>
                <a:srgbClr val="000000"/>
              </a:solidFill>
              <a:latin typeface="Trajan Pro"/>
              <a:cs typeface="Trajan Pro"/>
            </a:endParaRPr>
          </a:p>
          <a:p>
            <a:pPr algn="ctr" defTabSz="1097280" fontAlgn="base">
              <a:spcBef>
                <a:spcPct val="0"/>
              </a:spcBef>
              <a:spcAft>
                <a:spcPct val="0"/>
              </a:spcAft>
              <a:defRPr/>
            </a:pPr>
            <a:r>
              <a:rPr lang="en-US" altLang="ko-KR" sz="3840" b="0" dirty="0">
                <a:solidFill>
                  <a:srgbClr val="000000"/>
                </a:solidFill>
                <a:latin typeface="Trajan Pro"/>
                <a:cs typeface="Trajan Pro"/>
              </a:rPr>
              <a:t>Lecture 1: Introduction to AI and Social Simulation</a:t>
            </a:r>
          </a:p>
        </p:txBody>
      </p:sp>
      <p:sp>
        <p:nvSpPr>
          <p:cNvPr id="6" name="Rectangle 5"/>
          <p:cNvSpPr>
            <a:spLocks noChangeArrowheads="1"/>
          </p:cNvSpPr>
          <p:nvPr/>
        </p:nvSpPr>
        <p:spPr bwMode="auto">
          <a:xfrm>
            <a:off x="609600" y="3451083"/>
            <a:ext cx="10974706" cy="2859775"/>
          </a:xfrm>
          <a:prstGeom prst="rect">
            <a:avLst/>
          </a:prstGeom>
          <a:solidFill>
            <a:schemeClr val="bg1">
              <a:alpha val="70000"/>
            </a:schemeClr>
          </a:solidFill>
          <a:ln w="9525">
            <a:noFill/>
            <a:miter lim="800000"/>
            <a:headEnd/>
            <a:tailEnd/>
          </a:ln>
          <a:effectLst/>
        </p:spPr>
        <p:txBody>
          <a:bodyPr lIns="109688" tIns="54845" rIns="109688" bIns="54845">
            <a:prstTxWarp prst="textNoShape">
              <a:avLst/>
            </a:prstTxWarp>
          </a:bodyPr>
          <a:lstStyle/>
          <a:p>
            <a:pPr algn="ctr" defTabSz="1097280" fontAlgn="base">
              <a:spcBef>
                <a:spcPct val="0"/>
              </a:spcBef>
              <a:spcAft>
                <a:spcPct val="0"/>
              </a:spcAft>
              <a:defRPr/>
            </a:pPr>
            <a:r>
              <a:rPr lang="en-US" sz="3360" b="1" dirty="0">
                <a:solidFill>
                  <a:srgbClr val="000000"/>
                </a:solidFill>
                <a:latin typeface="Helvetica"/>
                <a:ea typeface="ＭＳ Ｐゴシック" charset="0"/>
                <a:cs typeface="Helvetica"/>
              </a:rPr>
              <a:t>Instructor: Zhanzhan Zhao</a:t>
            </a:r>
          </a:p>
          <a:p>
            <a:pPr algn="ctr" defTabSz="1097280" fontAlgn="base">
              <a:spcBef>
                <a:spcPct val="0"/>
              </a:spcBef>
              <a:spcAft>
                <a:spcPct val="0"/>
              </a:spcAft>
              <a:defRPr/>
            </a:pPr>
            <a:r>
              <a:rPr lang="en-US" sz="2400" dirty="0">
                <a:solidFill>
                  <a:srgbClr val="000000"/>
                </a:solidFill>
                <a:latin typeface="Helvetica"/>
                <a:ea typeface="ＭＳ Ｐゴシック" charset="0"/>
                <a:cs typeface="Helvetica"/>
              </a:rPr>
              <a:t>School of Artificial Intelligence</a:t>
            </a:r>
          </a:p>
          <a:p>
            <a:pPr algn="ctr" defTabSz="1097280" fontAlgn="base">
              <a:spcBef>
                <a:spcPct val="0"/>
              </a:spcBef>
              <a:spcAft>
                <a:spcPct val="0"/>
              </a:spcAft>
              <a:defRPr/>
            </a:pPr>
            <a:r>
              <a:rPr lang="en-US" sz="2400" dirty="0">
                <a:solidFill>
                  <a:srgbClr val="000000"/>
                </a:solidFill>
                <a:latin typeface="Helvetica"/>
                <a:ea typeface="ＭＳ Ｐゴシック" charset="0"/>
                <a:cs typeface="Helvetica"/>
              </a:rPr>
              <a:t>School of Humanities and Social Science</a:t>
            </a:r>
          </a:p>
          <a:p>
            <a:pPr algn="ctr" defTabSz="1097280" fontAlgn="base">
              <a:spcBef>
                <a:spcPct val="0"/>
              </a:spcBef>
              <a:spcAft>
                <a:spcPct val="0"/>
              </a:spcAft>
              <a:defRPr/>
            </a:pPr>
            <a:r>
              <a:rPr lang="en-US" sz="2400" dirty="0">
                <a:solidFill>
                  <a:srgbClr val="000000"/>
                </a:solidFill>
                <a:latin typeface="Helvetica"/>
                <a:ea typeface="ＭＳ Ｐゴシック" charset="0"/>
                <a:cs typeface="Helvetica"/>
              </a:rPr>
              <a:t>School of Data Science (by courtesy)</a:t>
            </a:r>
          </a:p>
          <a:p>
            <a:pPr algn="ctr" defTabSz="1097280" fontAlgn="base">
              <a:spcBef>
                <a:spcPct val="0"/>
              </a:spcBef>
              <a:spcAft>
                <a:spcPct val="0"/>
              </a:spcAft>
              <a:defRPr/>
            </a:pPr>
            <a:r>
              <a:rPr lang="en-US" sz="2400" dirty="0">
                <a:solidFill>
                  <a:srgbClr val="000000"/>
                </a:solidFill>
                <a:latin typeface="Helvetica"/>
                <a:ea typeface="ＭＳ Ｐゴシック" charset="0"/>
                <a:cs typeface="Helvetica"/>
              </a:rPr>
              <a:t>CUHK, Shenzhen</a:t>
            </a:r>
          </a:p>
          <a:p>
            <a:pPr algn="ctr" defTabSz="1097280" fontAlgn="base">
              <a:spcBef>
                <a:spcPct val="0"/>
              </a:spcBef>
              <a:spcAft>
                <a:spcPct val="0"/>
              </a:spcAft>
              <a:defRPr/>
            </a:pPr>
            <a:endParaRPr lang="en-US" altLang="zh-CN" sz="2400" dirty="0">
              <a:solidFill>
                <a:srgbClr val="000000"/>
              </a:solidFill>
              <a:latin typeface="Helvetica"/>
              <a:ea typeface="ＭＳ Ｐゴシック" charset="0"/>
              <a:cs typeface="Helvetica"/>
            </a:endParaRPr>
          </a:p>
          <a:p>
            <a:pPr algn="ctr" defTabSz="1097280" fontAlgn="base">
              <a:spcBef>
                <a:spcPct val="0"/>
              </a:spcBef>
              <a:spcAft>
                <a:spcPct val="0"/>
              </a:spcAft>
              <a:defRPr/>
            </a:pPr>
            <a:r>
              <a:rPr lang="en-US" altLang="zh-CN" sz="2800" b="1" dirty="0">
                <a:solidFill>
                  <a:srgbClr val="000000"/>
                </a:solidFill>
                <a:latin typeface="Helvetica"/>
                <a:ea typeface="ＭＳ Ｐゴシック" charset="0"/>
                <a:cs typeface="Helvetica"/>
              </a:rPr>
              <a:t>Teaching</a:t>
            </a:r>
            <a:r>
              <a:rPr lang="zh-CN" altLang="en-US" sz="2800" b="1" dirty="0">
                <a:solidFill>
                  <a:srgbClr val="000000"/>
                </a:solidFill>
                <a:latin typeface="Helvetica"/>
                <a:ea typeface="ＭＳ Ｐゴシック" charset="0"/>
                <a:cs typeface="Helvetica"/>
              </a:rPr>
              <a:t> </a:t>
            </a:r>
            <a:r>
              <a:rPr lang="en-US" altLang="zh-CN" sz="2800" b="1" dirty="0">
                <a:solidFill>
                  <a:srgbClr val="000000"/>
                </a:solidFill>
                <a:latin typeface="Helvetica"/>
                <a:ea typeface="ＭＳ Ｐゴシック" charset="0"/>
                <a:cs typeface="Helvetica"/>
              </a:rPr>
              <a:t>Assistant:</a:t>
            </a:r>
            <a:r>
              <a:rPr lang="zh-CN" altLang="en-US" sz="2800" b="1" dirty="0">
                <a:solidFill>
                  <a:srgbClr val="000000"/>
                </a:solidFill>
                <a:latin typeface="Helvetica"/>
                <a:ea typeface="ＭＳ Ｐゴシック" charset="0"/>
                <a:cs typeface="Helvetica"/>
              </a:rPr>
              <a:t> </a:t>
            </a:r>
            <a:r>
              <a:rPr lang="en-US" altLang="zh-CN" sz="2800" b="1" dirty="0">
                <a:solidFill>
                  <a:srgbClr val="000000"/>
                </a:solidFill>
                <a:latin typeface="Helvetica"/>
                <a:ea typeface="ＭＳ Ｐゴシック" charset="0"/>
                <a:cs typeface="Helvetica"/>
              </a:rPr>
              <a:t>Xiao</a:t>
            </a:r>
            <a:r>
              <a:rPr lang="zh-CN" altLang="en-US" sz="2800" b="1" dirty="0">
                <a:solidFill>
                  <a:srgbClr val="000000"/>
                </a:solidFill>
                <a:latin typeface="Helvetica"/>
                <a:ea typeface="ＭＳ Ｐゴシック" charset="0"/>
                <a:cs typeface="Helvetica"/>
              </a:rPr>
              <a:t> </a:t>
            </a:r>
            <a:r>
              <a:rPr lang="en-US" altLang="zh-CN" sz="2800" b="1" dirty="0">
                <a:solidFill>
                  <a:srgbClr val="000000"/>
                </a:solidFill>
                <a:latin typeface="Helvetica"/>
                <a:ea typeface="ＭＳ Ｐゴシック" charset="0"/>
                <a:cs typeface="Helvetica"/>
              </a:rPr>
              <a:t>Jia</a:t>
            </a:r>
            <a:endParaRPr lang="en-US" sz="2800" b="1" dirty="0">
              <a:solidFill>
                <a:srgbClr val="000000"/>
              </a:solidFill>
              <a:latin typeface="Helvetica"/>
              <a:ea typeface="ＭＳ Ｐゴシック" charset="0"/>
              <a:cs typeface="Helvetica"/>
            </a:endParaRPr>
          </a:p>
        </p:txBody>
      </p:sp>
    </p:spTree>
  </p:cSld>
  <p:clrMapOvr>
    <a:masterClrMapping/>
  </p:clrMapOvr>
  <p:transition advTm="650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58" fill="hold"/>
                                        <p:tgtEl>
                                          <p:spTgt spid="17715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77154"/>
                </p:tgtEl>
              </p:cMediaNode>
            </p:video>
            <p:seq concurrent="1" nextAc="seek">
              <p:cTn id="8" restart="whenNotActive" fill="hold" evtFilter="cancelBubble" nodeType="interactiveSeq">
                <p:stCondLst>
                  <p:cond evt="onClick" delay="0">
                    <p:tgtEl>
                      <p:spTgt spid="17715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7154"/>
                                        </p:tgtEl>
                                      </p:cBhvr>
                                    </p:cmd>
                                  </p:childTnLst>
                                </p:cTn>
                              </p:par>
                            </p:childTnLst>
                          </p:cTn>
                        </p:par>
                      </p:childTnLst>
                    </p:cTn>
                  </p:par>
                </p:childTnLst>
              </p:cTn>
              <p:nextCondLst>
                <p:cond evt="onClick" delay="0">
                  <p:tgtEl>
                    <p:spTgt spid="177154"/>
                  </p:tgtEl>
                </p:cond>
              </p:nextCondLst>
            </p:seq>
          </p:childTnLst>
        </p:cTn>
      </p:par>
    </p:tnLst>
  </p:timing>
  <p:extLst>
    <p:ext uri="{E180D4A7-C9FB-4DFB-919C-405C955672EB}">
      <p14:showEvtLst xmlns:p14="http://schemas.microsoft.com/office/powerpoint/2010/main">
        <p14:playEvt time="27" objId="177154"/>
        <p14:stopEvt time="6501" objId="17715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C706A-E1FD-1848-C5A1-302DBC04BEBD}"/>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B2D1591A-3B27-38EE-850C-001EF18D1E5B}"/>
              </a:ext>
            </a:extLst>
          </p:cNvPr>
          <p:cNvSpPr txBox="1"/>
          <p:nvPr/>
        </p:nvSpPr>
        <p:spPr>
          <a:xfrm>
            <a:off x="395792" y="955290"/>
            <a:ext cx="11605139" cy="1077218"/>
          </a:xfrm>
          <a:prstGeom prst="rect">
            <a:avLst/>
          </a:prstGeom>
          <a:noFill/>
        </p:spPr>
        <p:txBody>
          <a:bodyPr wrap="square">
            <a:spAutoFit/>
          </a:bodyPr>
          <a:lstStyle/>
          <a:p>
            <a:r>
              <a:rPr lang="en-US" altLang="zh-CN" sz="3200" b="1" dirty="0">
                <a:latin typeface="Calibri" panose="020F0502020204030204" pitchFamily="34" charset="0"/>
                <a:ea typeface="Calibri" panose="020F0502020204030204" pitchFamily="34" charset="0"/>
                <a:cs typeface="Calibri" panose="020F0502020204030204" pitchFamily="34" charset="0"/>
              </a:rPr>
              <a:t>Generative AI</a:t>
            </a:r>
            <a:r>
              <a:rPr lang="en-US" altLang="zh-CN" sz="3200" b="1" dirty="0">
                <a:effectLst/>
                <a:latin typeface="Calibri" panose="020F0502020204030204" pitchFamily="34" charset="0"/>
                <a:ea typeface="Calibri" panose="020F0502020204030204" pitchFamily="34" charset="0"/>
                <a:cs typeface="Calibri" panose="020F0502020204030204" pitchFamily="34" charset="0"/>
              </a:rPr>
              <a:t>: </a:t>
            </a:r>
            <a:r>
              <a:rPr lang="en-US" sz="3200" dirty="0"/>
              <a:t>an AI system focuses on </a:t>
            </a:r>
            <a:r>
              <a:rPr lang="en-US" sz="3200" b="1" dirty="0"/>
              <a:t>creating new content</a:t>
            </a:r>
            <a:r>
              <a:rPr lang="en-US" sz="3200" dirty="0"/>
              <a:t> (text, images, audio, video, code, </a:t>
            </a:r>
            <a:r>
              <a:rPr lang="en-US" sz="3200" dirty="0" err="1"/>
              <a:t>etc</a:t>
            </a:r>
            <a:r>
              <a:rPr lang="en-US" sz="3200" dirty="0"/>
              <a:t>) that did not exist before.</a:t>
            </a:r>
            <a:endParaRPr lang="en-US" altLang="zh-CN" sz="3200" b="1"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3" name="w9hUH7aJQyI8sGTt.mp4">
            <a:hlinkClick r:id="" action="ppaction://media"/>
            <a:extLst>
              <a:ext uri="{FF2B5EF4-FFF2-40B4-BE49-F238E27FC236}">
                <a16:creationId xmlns:a16="http://schemas.microsoft.com/office/drawing/2014/main" id="{23CC5268-5FBD-FDB4-EE8D-7588692C07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28884" y="2032508"/>
            <a:ext cx="8128000" cy="4572000"/>
          </a:xfrm>
          <a:prstGeom prst="rect">
            <a:avLst/>
          </a:prstGeom>
        </p:spPr>
      </p:pic>
    </p:spTree>
    <p:extLst>
      <p:ext uri="{BB962C8B-B14F-4D97-AF65-F5344CB8AC3E}">
        <p14:creationId xmlns:p14="http://schemas.microsoft.com/office/powerpoint/2010/main" val="229437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4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E4403-9F50-A32F-979E-34AD65F53E8F}"/>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C2541B1-0765-33A5-8FA1-DA8F2938452B}"/>
              </a:ext>
            </a:extLst>
          </p:cNvPr>
          <p:cNvSpPr txBox="1"/>
          <p:nvPr/>
        </p:nvSpPr>
        <p:spPr>
          <a:xfrm>
            <a:off x="582128" y="947268"/>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AI Classifications:</a:t>
            </a:r>
          </a:p>
        </p:txBody>
      </p:sp>
      <p:sp>
        <p:nvSpPr>
          <p:cNvPr id="8" name="文本框 7">
            <a:extLst>
              <a:ext uri="{FF2B5EF4-FFF2-40B4-BE49-F238E27FC236}">
                <a16:creationId xmlns:a16="http://schemas.microsoft.com/office/drawing/2014/main" id="{5EB3B9B0-F703-9907-F3D9-2F1B69A7278E}"/>
              </a:ext>
            </a:extLst>
          </p:cNvPr>
          <p:cNvSpPr txBox="1"/>
          <p:nvPr/>
        </p:nvSpPr>
        <p:spPr>
          <a:xfrm>
            <a:off x="518763" y="3158189"/>
            <a:ext cx="3805264" cy="2985433"/>
          </a:xfrm>
          <a:prstGeom prst="rect">
            <a:avLst/>
          </a:prstGeom>
          <a:noFill/>
        </p:spPr>
        <p:txBody>
          <a:bodyPr wrap="square">
            <a:spAutoFit/>
          </a:bodyPr>
          <a:lstStyle/>
          <a:p>
            <a:pPr algn="ctr">
              <a:buClr>
                <a:schemeClr val="accent1">
                  <a:lumMod val="50000"/>
                </a:schemeClr>
              </a:buClr>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48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ANI</a:t>
            </a: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(artificial narrow intelligence)</a:t>
            </a: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E.g., </a:t>
            </a:r>
            <a:r>
              <a:rPr lang="en-US" sz="2000" dirty="0">
                <a:solidFill>
                  <a:schemeClr val="bg1">
                    <a:lumMod val="75000"/>
                  </a:schemeClr>
                </a:solidFill>
              </a:rPr>
              <a:t>Siri (Apple’s voice assistant) </a:t>
            </a: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self-driving car, recommender systems used in TikTok</a:t>
            </a:r>
          </a:p>
        </p:txBody>
      </p:sp>
      <p:sp>
        <p:nvSpPr>
          <p:cNvPr id="3" name="文本框 2">
            <a:extLst>
              <a:ext uri="{FF2B5EF4-FFF2-40B4-BE49-F238E27FC236}">
                <a16:creationId xmlns:a16="http://schemas.microsoft.com/office/drawing/2014/main" id="{48A6E845-73F6-574E-440D-ADBFBAF47FD4}"/>
              </a:ext>
            </a:extLst>
          </p:cNvPr>
          <p:cNvSpPr txBox="1"/>
          <p:nvPr/>
        </p:nvSpPr>
        <p:spPr>
          <a:xfrm>
            <a:off x="3048646" y="1771882"/>
            <a:ext cx="6094708" cy="1107996"/>
          </a:xfrm>
          <a:prstGeom prst="rect">
            <a:avLst/>
          </a:prstGeom>
          <a:noFill/>
        </p:spPr>
        <p:txBody>
          <a:bodyPr wrap="square">
            <a:spAutoFit/>
          </a:bodyPr>
          <a:lstStyle/>
          <a:p>
            <a:pPr algn="ctr">
              <a:buClr>
                <a:schemeClr val="accent1">
                  <a:lumMod val="50000"/>
                </a:schemeClr>
              </a:buClr>
            </a:pPr>
            <a:r>
              <a:rPr lang="en-US" altLang="zh-CN" sz="6600">
                <a:effectLst/>
                <a:latin typeface="Calibri" panose="020F0502020204030204" pitchFamily="34" charset="0"/>
                <a:ea typeface="Calibri" panose="020F0502020204030204" pitchFamily="34" charset="0"/>
                <a:cs typeface="Calibri" panose="020F0502020204030204" pitchFamily="34" charset="0"/>
              </a:rPr>
              <a:t>AI</a:t>
            </a:r>
          </a:p>
        </p:txBody>
      </p:sp>
      <p:sp>
        <p:nvSpPr>
          <p:cNvPr id="5" name="文本框 4">
            <a:extLst>
              <a:ext uri="{FF2B5EF4-FFF2-40B4-BE49-F238E27FC236}">
                <a16:creationId xmlns:a16="http://schemas.microsoft.com/office/drawing/2014/main" id="{6A3E62AE-1171-E82E-C8A8-EB4ED8BC650E}"/>
              </a:ext>
            </a:extLst>
          </p:cNvPr>
          <p:cNvSpPr txBox="1"/>
          <p:nvPr/>
        </p:nvSpPr>
        <p:spPr>
          <a:xfrm>
            <a:off x="7867974" y="3481355"/>
            <a:ext cx="4401518" cy="2646878"/>
          </a:xfrm>
          <a:prstGeom prst="rect">
            <a:avLst/>
          </a:prstGeom>
          <a:noFill/>
        </p:spPr>
        <p:txBody>
          <a:bodyPr wrap="square">
            <a:spAutoFit/>
          </a:bodyPr>
          <a:lstStyle/>
          <a:p>
            <a:pPr algn="ctr">
              <a:buClr>
                <a:schemeClr val="accent1">
                  <a:lumMod val="50000"/>
                </a:schemeClr>
              </a:buClr>
            </a:pPr>
            <a:r>
              <a:rPr lang="en-US" altLang="zh-CN" sz="4800" dirty="0">
                <a:effectLst/>
                <a:latin typeface="Calibri" panose="020F0502020204030204" pitchFamily="34" charset="0"/>
                <a:ea typeface="Calibri" panose="020F0502020204030204" pitchFamily="34" charset="0"/>
                <a:cs typeface="Calibri" panose="020F0502020204030204" pitchFamily="34" charset="0"/>
              </a:rPr>
              <a:t>AGI</a:t>
            </a:r>
          </a:p>
          <a:p>
            <a:pPr algn="ctr">
              <a:buClr>
                <a:schemeClr val="accent1">
                  <a:lumMod val="50000"/>
                </a:schemeClr>
              </a:buClr>
            </a:pPr>
            <a:endParaRPr lang="en-US" altLang="zh-CN"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(artificial general intelligence)</a:t>
            </a:r>
          </a:p>
          <a:p>
            <a:pPr algn="ctr">
              <a:buClr>
                <a:schemeClr val="accent1">
                  <a:lumMod val="50000"/>
                </a:schemeClr>
              </a:buClr>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Do anything a human</a:t>
            </a:r>
          </a:p>
          <a:p>
            <a:pPr algn="ctr">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can do</a:t>
            </a:r>
          </a:p>
        </p:txBody>
      </p:sp>
      <p:sp>
        <p:nvSpPr>
          <p:cNvPr id="9" name="文本框 8">
            <a:extLst>
              <a:ext uri="{FF2B5EF4-FFF2-40B4-BE49-F238E27FC236}">
                <a16:creationId xmlns:a16="http://schemas.microsoft.com/office/drawing/2014/main" id="{ECA2E78D-B86F-8593-1021-785EDFAB306D}"/>
              </a:ext>
            </a:extLst>
          </p:cNvPr>
          <p:cNvSpPr txBox="1"/>
          <p:nvPr/>
        </p:nvSpPr>
        <p:spPr>
          <a:xfrm>
            <a:off x="3779004" y="3481355"/>
            <a:ext cx="4633992" cy="2739211"/>
          </a:xfrm>
          <a:prstGeom prst="rect">
            <a:avLst/>
          </a:prstGeom>
          <a:noFill/>
        </p:spPr>
        <p:txBody>
          <a:bodyPr wrap="square">
            <a:spAutoFit/>
          </a:bodyPr>
          <a:lstStyle/>
          <a:p>
            <a:pPr algn="ctr">
              <a:buClr>
                <a:schemeClr val="accent1">
                  <a:lumMod val="50000"/>
                </a:schemeClr>
              </a:buClr>
            </a:pPr>
            <a:r>
              <a:rPr lang="en-US" altLang="zh-CN" sz="48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Generative AI</a:t>
            </a:r>
          </a:p>
          <a:p>
            <a:pPr algn="ctr">
              <a:buClr>
                <a:schemeClr val="accent1">
                  <a:lumMod val="50000"/>
                </a:schemeClr>
              </a:buClr>
            </a:pPr>
            <a:endParaRPr lang="en-US" altLang="zh-CN" sz="18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(generative artificial intelligence)</a:t>
            </a:r>
          </a:p>
          <a:p>
            <a:pPr algn="ctr">
              <a:buClr>
                <a:schemeClr val="accent1">
                  <a:lumMod val="50000"/>
                </a:schemeClr>
              </a:buClr>
            </a:pPr>
            <a:endParaRPr lang="en-US" altLang="zh-CN" sz="2000" dirty="0">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E.g., ChatGPT, </a:t>
            </a:r>
            <a:r>
              <a:rPr lang="en-US" altLang="zh-CN" sz="2000" dirty="0">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rPr>
              <a:t>DeepSeek</a:t>
            </a: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t>
            </a: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Midjourney, DALL-E</a:t>
            </a:r>
          </a:p>
        </p:txBody>
      </p:sp>
      <p:cxnSp>
        <p:nvCxnSpPr>
          <p:cNvPr id="14" name="直接连接符 13">
            <a:extLst>
              <a:ext uri="{FF2B5EF4-FFF2-40B4-BE49-F238E27FC236}">
                <a16:creationId xmlns:a16="http://schemas.microsoft.com/office/drawing/2014/main" id="{084C1F2D-11AF-AFE8-0D73-27D6CD24B9AB}"/>
              </a:ext>
            </a:extLst>
          </p:cNvPr>
          <p:cNvCxnSpPr>
            <a:cxnSpLocks/>
          </p:cNvCxnSpPr>
          <p:nvPr/>
        </p:nvCxnSpPr>
        <p:spPr>
          <a:xfrm>
            <a:off x="2421395" y="2924732"/>
            <a:ext cx="764733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9E5D801-B0C0-39DF-2868-CE10C050FE92}"/>
              </a:ext>
            </a:extLst>
          </p:cNvPr>
          <p:cNvCxnSpPr>
            <a:cxnSpLocks/>
          </p:cNvCxnSpPr>
          <p:nvPr/>
        </p:nvCxnSpPr>
        <p:spPr>
          <a:xfrm>
            <a:off x="6096000" y="2767515"/>
            <a:ext cx="0" cy="66201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31D1EA0-EDE4-1B6F-1569-8CD47E847360}"/>
              </a:ext>
            </a:extLst>
          </p:cNvPr>
          <p:cNvCxnSpPr>
            <a:cxnSpLocks/>
          </p:cNvCxnSpPr>
          <p:nvPr/>
        </p:nvCxnSpPr>
        <p:spPr>
          <a:xfrm>
            <a:off x="2434523" y="2914090"/>
            <a:ext cx="0" cy="51544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5FF57AA-2A04-CDE4-2873-2D6505DACCA8}"/>
              </a:ext>
            </a:extLst>
          </p:cNvPr>
          <p:cNvCxnSpPr>
            <a:cxnSpLocks/>
          </p:cNvCxnSpPr>
          <p:nvPr/>
        </p:nvCxnSpPr>
        <p:spPr>
          <a:xfrm>
            <a:off x="10052156" y="2924732"/>
            <a:ext cx="0" cy="51544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182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A58FC-78E4-B584-AFD6-38D9829DD1F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E0370287-E0BE-A72B-ACD6-4B9A2E52FF3D}"/>
              </a:ext>
            </a:extLst>
          </p:cNvPr>
          <p:cNvSpPr txBox="1"/>
          <p:nvPr/>
        </p:nvSpPr>
        <p:spPr>
          <a:xfrm>
            <a:off x="924405" y="831057"/>
            <a:ext cx="10156883" cy="707886"/>
          </a:xfrm>
          <a:prstGeom prst="rect">
            <a:avLst/>
          </a:prstGeom>
          <a:noFill/>
        </p:spPr>
        <p:txBody>
          <a:bodyPr wrap="square">
            <a:spAutoFit/>
          </a:bodyPr>
          <a:lstStyle/>
          <a:p>
            <a:r>
              <a:rPr lang="en-US" altLang="zh-CN" sz="4000" b="1">
                <a:effectLst/>
                <a:latin typeface="Calibri" panose="020F0502020204030204" pitchFamily="34" charset="0"/>
                <a:ea typeface="Calibri" panose="020F0502020204030204" pitchFamily="34" charset="0"/>
                <a:cs typeface="Calibri" panose="020F0502020204030204" pitchFamily="34" charset="0"/>
              </a:rPr>
              <a:t>How large language models (LLMs) work</a:t>
            </a:r>
            <a:r>
              <a:rPr lang="zh-CN" altLang="en-US" sz="4000" b="1">
                <a:effectLst/>
                <a:latin typeface="Calibri" panose="020F0502020204030204" pitchFamily="34" charset="0"/>
                <a:ea typeface="Calibri" panose="020F0502020204030204" pitchFamily="34" charset="0"/>
                <a:cs typeface="Calibri" panose="020F0502020204030204" pitchFamily="34" charset="0"/>
              </a:rPr>
              <a:t>？</a:t>
            </a:r>
            <a:endParaRPr lang="zh-CN" altLang="en-US" sz="4000"/>
          </a:p>
        </p:txBody>
      </p:sp>
      <p:sp>
        <p:nvSpPr>
          <p:cNvPr id="8" name="文本框 7">
            <a:extLst>
              <a:ext uri="{FF2B5EF4-FFF2-40B4-BE49-F238E27FC236}">
                <a16:creationId xmlns:a16="http://schemas.microsoft.com/office/drawing/2014/main" id="{182B7163-8DE2-A7CC-DC11-2A6F105D0402}"/>
              </a:ext>
            </a:extLst>
          </p:cNvPr>
          <p:cNvSpPr txBox="1"/>
          <p:nvPr/>
        </p:nvSpPr>
        <p:spPr>
          <a:xfrm>
            <a:off x="994147" y="1874706"/>
            <a:ext cx="10482348" cy="1569660"/>
          </a:xfrm>
          <a:prstGeom prst="rect">
            <a:avLst/>
          </a:prstGeom>
          <a:noFill/>
        </p:spPr>
        <p:txBody>
          <a:bodyPr wrap="square">
            <a:spAutoFit/>
          </a:bodyPr>
          <a:lstStyle/>
          <a:p>
            <a:pPr algn="just">
              <a:buClr>
                <a:schemeClr val="accent1">
                  <a:lumMod val="50000"/>
                </a:schemeClr>
              </a:buClr>
            </a:pPr>
            <a:r>
              <a:rPr lang="en-US" altLang="zh-CN" sz="2400">
                <a:effectLst/>
                <a:latin typeface="Calibri" panose="020F0502020204030204" pitchFamily="34" charset="0"/>
                <a:ea typeface="Calibri" panose="020F0502020204030204" pitchFamily="34" charset="0"/>
                <a:cs typeface="Calibri" panose="020F0502020204030204" pitchFamily="34" charset="0"/>
              </a:rPr>
              <a:t>LLMs are built by using supervised learning (A→B) to repeatedly predict the next word.</a:t>
            </a:r>
            <a:endParaRPr lang="en-US" altLang="zh-CN" sz="2400">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400" b="1">
                <a:solidFill>
                  <a:schemeClr val="accent5"/>
                </a:solidFill>
                <a:effectLst/>
                <a:latin typeface="Calibri" panose="020F0502020204030204" pitchFamily="34" charset="0"/>
                <a:ea typeface="Calibri" panose="020F0502020204030204" pitchFamily="34" charset="0"/>
                <a:cs typeface="Calibri" panose="020F0502020204030204" pitchFamily="34" charset="0"/>
              </a:rPr>
              <a:t>My favorite animal is a </a:t>
            </a:r>
            <a:r>
              <a:rPr lang="en-US" altLang="zh-CN" sz="2400" b="1">
                <a:solidFill>
                  <a:schemeClr val="accent2"/>
                </a:solidFill>
                <a:effectLst/>
                <a:latin typeface="Calibri" panose="020F0502020204030204" pitchFamily="34" charset="0"/>
                <a:ea typeface="Calibri" panose="020F0502020204030204" pitchFamily="34" charset="0"/>
                <a:cs typeface="Calibri" panose="020F0502020204030204" pitchFamily="34" charset="0"/>
              </a:rPr>
              <a:t>dog</a:t>
            </a:r>
          </a:p>
          <a:p>
            <a:pPr marL="285750" indent="-285750" algn="just">
              <a:buClr>
                <a:schemeClr val="accent1">
                  <a:lumMod val="50000"/>
                </a:schemeClr>
              </a:buClr>
              <a:buFont typeface="Wingdings" panose="05000000000000000000" pitchFamily="2" charset="2"/>
              <a:buChar char="n"/>
            </a:pPr>
            <a:endParaRPr lang="en-US" altLang="zh-CN" sz="2400" b="1">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表格 1">
            <a:extLst>
              <a:ext uri="{FF2B5EF4-FFF2-40B4-BE49-F238E27FC236}">
                <a16:creationId xmlns:a16="http://schemas.microsoft.com/office/drawing/2014/main" id="{B25F1F13-71D9-2F76-2EAF-85A46C78069C}"/>
              </a:ext>
            </a:extLst>
          </p:cNvPr>
          <p:cNvGraphicFramePr>
            <a:graphicFrameLocks noGrp="1"/>
          </p:cNvGraphicFramePr>
          <p:nvPr>
            <p:extLst>
              <p:ext uri="{D42A27DB-BD31-4B8C-83A1-F6EECF244321}">
                <p14:modId xmlns:p14="http://schemas.microsoft.com/office/powerpoint/2010/main" val="2574677743"/>
              </p:ext>
            </p:extLst>
          </p:nvPr>
        </p:nvGraphicFramePr>
        <p:xfrm>
          <a:off x="1092200" y="3081219"/>
          <a:ext cx="10515600" cy="1828800"/>
        </p:xfrm>
        <a:graphic>
          <a:graphicData uri="http://schemas.openxmlformats.org/drawingml/2006/table">
            <a:tbl>
              <a:tblPr/>
              <a:tblGrid>
                <a:gridCol w="5257800">
                  <a:extLst>
                    <a:ext uri="{9D8B030D-6E8A-4147-A177-3AD203B41FA5}">
                      <a16:colId xmlns:a16="http://schemas.microsoft.com/office/drawing/2014/main" val="3004973641"/>
                    </a:ext>
                  </a:extLst>
                </a:gridCol>
                <a:gridCol w="5257800">
                  <a:extLst>
                    <a:ext uri="{9D8B030D-6E8A-4147-A177-3AD203B41FA5}">
                      <a16:colId xmlns:a16="http://schemas.microsoft.com/office/drawing/2014/main" val="841367965"/>
                    </a:ext>
                  </a:extLst>
                </a:gridCol>
              </a:tblGrid>
              <a:tr h="0">
                <a:tc>
                  <a:txBody>
                    <a:bodyPr/>
                    <a:lstStyle/>
                    <a:p>
                      <a:pPr>
                        <a:buNone/>
                      </a:pPr>
                      <a:r>
                        <a:rPr lang="en-GB" b="1"/>
                        <a:t>Input (A)</a:t>
                      </a:r>
                      <a:endParaRPr lang="en-GB"/>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b="1"/>
                        <a:t>Output (B)</a:t>
                      </a:r>
                      <a:endParaRPr lang="en-GB"/>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456250"/>
                  </a:ext>
                </a:extLst>
              </a:tr>
              <a:tr h="0">
                <a:tc>
                  <a:txBody>
                    <a:bodyPr/>
                    <a:lstStyle/>
                    <a:p>
                      <a:pPr>
                        <a:buNone/>
                      </a:pPr>
                      <a:r>
                        <a:rPr lang="en-GB">
                          <a:solidFill>
                            <a:schemeClr val="accent5">
                              <a:lumMod val="75000"/>
                            </a:schemeClr>
                          </a:solidFill>
                        </a:rPr>
                        <a:t>My favorite</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a:solidFill>
                            <a:schemeClr val="accent2"/>
                          </a:solidFill>
                        </a:rPr>
                        <a:t>animal</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5464813"/>
                  </a:ext>
                </a:extLst>
              </a:tr>
              <a:tr h="0">
                <a:tc>
                  <a:txBody>
                    <a:bodyPr/>
                    <a:lstStyle/>
                    <a:p>
                      <a:pPr>
                        <a:buNone/>
                      </a:pPr>
                      <a:r>
                        <a:rPr lang="en-GB">
                          <a:solidFill>
                            <a:schemeClr val="accent5">
                              <a:lumMod val="75000"/>
                            </a:schemeClr>
                          </a:solidFill>
                        </a:rPr>
                        <a:t>My favorite animal</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a:solidFill>
                            <a:schemeClr val="accent2"/>
                          </a:solidFill>
                        </a:rPr>
                        <a:t>is</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2155163"/>
                  </a:ext>
                </a:extLst>
              </a:tr>
              <a:tr h="0">
                <a:tc>
                  <a:txBody>
                    <a:bodyPr/>
                    <a:lstStyle/>
                    <a:p>
                      <a:pPr>
                        <a:buNone/>
                      </a:pPr>
                      <a:r>
                        <a:rPr lang="en-GB">
                          <a:solidFill>
                            <a:schemeClr val="accent5">
                              <a:lumMod val="75000"/>
                            </a:schemeClr>
                          </a:solidFill>
                        </a:rPr>
                        <a:t>My favorite animal is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a:solidFill>
                            <a:schemeClr val="accent2"/>
                          </a:solidFill>
                        </a:rPr>
                        <a:t>a</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6842419"/>
                  </a:ext>
                </a:extLst>
              </a:tr>
              <a:tr h="0">
                <a:tc>
                  <a:txBody>
                    <a:bodyPr/>
                    <a:lstStyle/>
                    <a:p>
                      <a:pPr>
                        <a:buNone/>
                      </a:pPr>
                      <a:r>
                        <a:rPr lang="en-US">
                          <a:solidFill>
                            <a:schemeClr val="accent5">
                              <a:lumMod val="75000"/>
                            </a:schemeClr>
                          </a:solidFill>
                        </a:rPr>
                        <a:t>My favorite animal is a</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a:solidFill>
                            <a:schemeClr val="accent2"/>
                          </a:solidFill>
                        </a:rPr>
                        <a:t>dog</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36337740"/>
                  </a:ext>
                </a:extLst>
              </a:tr>
            </a:tbl>
          </a:graphicData>
        </a:graphic>
      </p:graphicFrame>
      <p:sp>
        <p:nvSpPr>
          <p:cNvPr id="4" name="文本框 3">
            <a:extLst>
              <a:ext uri="{FF2B5EF4-FFF2-40B4-BE49-F238E27FC236}">
                <a16:creationId xmlns:a16="http://schemas.microsoft.com/office/drawing/2014/main" id="{1268DA69-AFDF-0C87-E1BE-3803811EEF09}"/>
              </a:ext>
            </a:extLst>
          </p:cNvPr>
          <p:cNvSpPr txBox="1"/>
          <p:nvPr/>
        </p:nvSpPr>
        <p:spPr>
          <a:xfrm>
            <a:off x="1009644" y="5454812"/>
            <a:ext cx="10800063" cy="830997"/>
          </a:xfrm>
          <a:prstGeom prst="rect">
            <a:avLst/>
          </a:prstGeom>
          <a:noFill/>
        </p:spPr>
        <p:txBody>
          <a:bodyPr wrap="square">
            <a:spAutoFit/>
          </a:bodyPr>
          <a:lstStyle/>
          <a:p>
            <a:r>
              <a:rPr lang="en-US" altLang="zh-CN" sz="2400"/>
              <a:t>When we train a very large AI system on a lot of data (hundreds of billions of words), we get a Large Language Model like ChatGPT.</a:t>
            </a:r>
            <a:endParaRPr lang="zh-CN" altLang="en-US" sz="2400"/>
          </a:p>
        </p:txBody>
      </p:sp>
    </p:spTree>
    <p:extLst>
      <p:ext uri="{BB962C8B-B14F-4D97-AF65-F5344CB8AC3E}">
        <p14:creationId xmlns:p14="http://schemas.microsoft.com/office/powerpoint/2010/main" val="2177878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BC7B1-3F20-1C60-F556-57C4A43519AF}"/>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4DA454C-BC2B-9C90-44DC-212FAC8BEED1}"/>
              </a:ext>
            </a:extLst>
          </p:cNvPr>
          <p:cNvSpPr txBox="1"/>
          <p:nvPr/>
        </p:nvSpPr>
        <p:spPr>
          <a:xfrm>
            <a:off x="2496005" y="3075057"/>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What is AI</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for</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Social</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Science?</a:t>
            </a:r>
            <a:endParaRPr lang="zh-CN" altLang="en-US" sz="4000" dirty="0"/>
          </a:p>
        </p:txBody>
      </p:sp>
    </p:spTree>
    <p:extLst>
      <p:ext uri="{BB962C8B-B14F-4D97-AF65-F5344CB8AC3E}">
        <p14:creationId xmlns:p14="http://schemas.microsoft.com/office/powerpoint/2010/main" val="4093153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38A8-0098-BE56-F9AB-74344C9AFC65}"/>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EE6CBEDA-01F5-6B16-F772-EB3B2133C024}"/>
              </a:ext>
            </a:extLst>
          </p:cNvPr>
          <p:cNvSpPr txBox="1"/>
          <p:nvPr/>
        </p:nvSpPr>
        <p:spPr>
          <a:xfrm>
            <a:off x="477961" y="991603"/>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What is Social</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Science?</a:t>
            </a:r>
            <a:endParaRPr lang="zh-CN" altLang="en-US" sz="4000" dirty="0"/>
          </a:p>
        </p:txBody>
      </p:sp>
      <p:pic>
        <p:nvPicPr>
          <p:cNvPr id="2" name="social science.mp4">
            <a:hlinkClick r:id="" action="ppaction://media"/>
            <a:extLst>
              <a:ext uri="{FF2B5EF4-FFF2-40B4-BE49-F238E27FC236}">
                <a16:creationId xmlns:a16="http://schemas.microsoft.com/office/drawing/2014/main" id="{9DAB8FDE-CE0C-4EE1-B0E6-A2EBDD80A5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6892" y="1699489"/>
            <a:ext cx="9011138" cy="5068765"/>
          </a:xfrm>
          <a:prstGeom prst="rect">
            <a:avLst/>
          </a:prstGeom>
        </p:spPr>
      </p:pic>
    </p:spTree>
    <p:extLst>
      <p:ext uri="{BB962C8B-B14F-4D97-AF65-F5344CB8AC3E}">
        <p14:creationId xmlns:p14="http://schemas.microsoft.com/office/powerpoint/2010/main" val="262836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1DF97-69A7-AC53-51D9-2C635F07EC76}"/>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A0D64FC0-1412-CE10-0860-0CFEE9A0535A}"/>
              </a:ext>
            </a:extLst>
          </p:cNvPr>
          <p:cNvSpPr txBox="1"/>
          <p:nvPr/>
        </p:nvSpPr>
        <p:spPr>
          <a:xfrm>
            <a:off x="854826" y="1087306"/>
            <a:ext cx="10001096" cy="3816429"/>
          </a:xfrm>
          <a:prstGeom prst="rect">
            <a:avLst/>
          </a:prstGeom>
          <a:noFill/>
        </p:spPr>
        <p:txBody>
          <a:bodyPr wrap="square">
            <a:spAutoFit/>
          </a:bodyPr>
          <a:lstStyle/>
          <a:p>
            <a:pPr algn="just">
              <a:spcAft>
                <a:spcPts val="1200"/>
              </a:spcAft>
              <a:buClr>
                <a:schemeClr val="accent1">
                  <a:lumMod val="50000"/>
                </a:schemeClr>
              </a:buClr>
            </a:pPr>
            <a:r>
              <a:rPr lang="en-US" altLang="zh-CN" sz="3200" b="1" dirty="0">
                <a:effectLst/>
                <a:latin typeface="Calibri" panose="020F0502020204030204" pitchFamily="34" charset="0"/>
                <a:ea typeface="Calibri" panose="020F0502020204030204" pitchFamily="34" charset="0"/>
                <a:cs typeface="Calibri" panose="020F0502020204030204" pitchFamily="34" charset="0"/>
              </a:rPr>
              <a:t>AI for Social Science </a:t>
            </a:r>
            <a:r>
              <a:rPr lang="en-US" altLang="zh-CN" sz="3200" b="1" dirty="0">
                <a:latin typeface="Calibri" panose="020F0502020204030204" pitchFamily="34" charset="0"/>
                <a:ea typeface="Calibri" panose="020F0502020204030204" pitchFamily="34" charset="0"/>
                <a:cs typeface="Calibri" panose="020F0502020204030204" pitchFamily="34" charset="0"/>
              </a:rPr>
              <a:t>Examples</a:t>
            </a:r>
            <a:endParaRPr lang="en-US" altLang="zh-CN" sz="3200" b="1"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spcAft>
                <a:spcPts val="1200"/>
              </a:spcAft>
              <a:buClr>
                <a:schemeClr val="accent1">
                  <a:lumMod val="50000"/>
                </a:schemeClr>
              </a:buClr>
              <a:buFont typeface="Wingdings" panose="05000000000000000000" pitchFamily="2" charset="2"/>
              <a:buChar char="n"/>
            </a:pPr>
            <a:endParaRPr lang="en-US" altLang="zh-CN" sz="2000" b="1" dirty="0"/>
          </a:p>
          <a:p>
            <a:pPr marL="342900" indent="-342900" algn="just">
              <a:spcAft>
                <a:spcPts val="1200"/>
              </a:spcAft>
              <a:buClr>
                <a:schemeClr val="accent1">
                  <a:lumMod val="50000"/>
                </a:schemeClr>
              </a:buClr>
              <a:buFont typeface="Wingdings" panose="05000000000000000000" pitchFamily="2" charset="2"/>
              <a:buChar char="n"/>
            </a:pPr>
            <a:r>
              <a:rPr lang="en-US" altLang="zh-CN" sz="2000" b="1" dirty="0"/>
              <a:t>Social phenomena &amp; opinion analysis</a:t>
            </a:r>
            <a:r>
              <a:rPr lang="en-US" altLang="zh-CN" sz="2000" dirty="0"/>
              <a:t>: Analyzing global social media discourse using sentiment analysis and topic modeling to track polarization and misinformation trends.</a:t>
            </a:r>
          </a:p>
          <a:p>
            <a:pPr marL="342900" indent="-342900" algn="just">
              <a:spcAft>
                <a:spcPts val="1200"/>
              </a:spcAft>
              <a:buClr>
                <a:schemeClr val="accent1">
                  <a:lumMod val="50000"/>
                </a:schemeClr>
              </a:buClr>
              <a:buFont typeface="Wingdings" panose="05000000000000000000" pitchFamily="2" charset="2"/>
              <a:buChar char="n"/>
            </a:pPr>
            <a:r>
              <a:rPr lang="en-US" altLang="zh-CN" sz="2000" b="1" dirty="0"/>
              <a:t>Simulating social dilemmas</a:t>
            </a:r>
            <a:r>
              <a:rPr lang="en-US" altLang="zh-CN" sz="2000" dirty="0"/>
              <a:t>: Modeling interactions in </a:t>
            </a:r>
            <a:r>
              <a:rPr lang="en-US" altLang="zh-CN" sz="2000" i="1" dirty="0"/>
              <a:t>Tragedy of the Commons</a:t>
            </a:r>
            <a:r>
              <a:rPr lang="en-US" altLang="zh-CN" sz="2000" dirty="0"/>
              <a:t> scenarios where agents negotiate resource usage and test intervention strategies.</a:t>
            </a:r>
          </a:p>
          <a:p>
            <a:pPr marL="342900" indent="-342900" algn="just">
              <a:spcAft>
                <a:spcPts val="1200"/>
              </a:spcAft>
              <a:buClr>
                <a:schemeClr val="accent1">
                  <a:lumMod val="50000"/>
                </a:schemeClr>
              </a:buClr>
              <a:buFont typeface="Wingdings" panose="05000000000000000000" pitchFamily="2" charset="2"/>
              <a:buChar char="n"/>
            </a:pPr>
            <a:r>
              <a:rPr lang="en-US" altLang="zh-CN" sz="2000" b="1" dirty="0"/>
              <a:t>Cultural dynamics modeling</a:t>
            </a:r>
            <a:r>
              <a:rPr lang="en-US" altLang="zh-CN" sz="2000" dirty="0"/>
              <a:t>: Using LLMs as agents with distinct cultural norms to study cross-cultural negotiation, cooperation, and conflict resolution patterns.</a:t>
            </a:r>
          </a:p>
          <a:p>
            <a:pPr algn="just">
              <a:spcAft>
                <a:spcPts val="1200"/>
              </a:spcAft>
              <a:buClr>
                <a:schemeClr val="accent1">
                  <a:lumMod val="50000"/>
                </a:schemeClr>
              </a:buClr>
            </a:pPr>
            <a:endParaRPr lang="en-US" altLang="zh-CN" sz="2000" dirty="0"/>
          </a:p>
        </p:txBody>
      </p:sp>
    </p:spTree>
    <p:extLst>
      <p:ext uri="{BB962C8B-B14F-4D97-AF65-F5344CB8AC3E}">
        <p14:creationId xmlns:p14="http://schemas.microsoft.com/office/powerpoint/2010/main" val="2219252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93A91-7EC7-2871-0750-EE0A16403DD6}"/>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5E84069C-7BC1-0655-67B7-391F6F466378}"/>
              </a:ext>
            </a:extLst>
          </p:cNvPr>
          <p:cNvSpPr txBox="1"/>
          <p:nvPr/>
        </p:nvSpPr>
        <p:spPr>
          <a:xfrm>
            <a:off x="854826" y="1087306"/>
            <a:ext cx="10001096" cy="2062103"/>
          </a:xfrm>
          <a:prstGeom prst="rect">
            <a:avLst/>
          </a:prstGeom>
          <a:noFill/>
        </p:spPr>
        <p:txBody>
          <a:bodyPr wrap="square">
            <a:spAutoFit/>
          </a:bodyPr>
          <a:lstStyle/>
          <a:p>
            <a:pPr algn="just">
              <a:spcAft>
                <a:spcPts val="1200"/>
              </a:spcAft>
              <a:buClr>
                <a:schemeClr val="accent1">
                  <a:lumMod val="50000"/>
                </a:schemeClr>
              </a:buClr>
            </a:pPr>
            <a:r>
              <a:rPr lang="en-US" altLang="zh-CN" sz="3200" b="1" dirty="0">
                <a:effectLst/>
                <a:latin typeface="Calibri" panose="020F0502020204030204" pitchFamily="34" charset="0"/>
                <a:ea typeface="Calibri" panose="020F0502020204030204" pitchFamily="34" charset="0"/>
                <a:cs typeface="Calibri" panose="020F0502020204030204" pitchFamily="34" charset="0"/>
              </a:rPr>
              <a:t>AI for Social Science </a:t>
            </a:r>
            <a:r>
              <a:rPr lang="en-US" altLang="zh-CN" sz="3200" b="1" dirty="0">
                <a:latin typeface="Calibri" panose="020F0502020204030204" pitchFamily="34" charset="0"/>
                <a:ea typeface="Calibri" panose="020F0502020204030204" pitchFamily="34" charset="0"/>
                <a:cs typeface="Calibri" panose="020F0502020204030204" pitchFamily="34" charset="0"/>
              </a:rPr>
              <a:t>Examples</a:t>
            </a:r>
            <a:endParaRPr lang="en-US" altLang="zh-CN" sz="2000" b="1" dirty="0"/>
          </a:p>
          <a:p>
            <a:pPr marL="342900" indent="-342900" algn="just">
              <a:spcAft>
                <a:spcPts val="1200"/>
              </a:spcAft>
              <a:buClr>
                <a:schemeClr val="accent1">
                  <a:lumMod val="50000"/>
                </a:schemeClr>
              </a:buClr>
              <a:buFont typeface="Wingdings" panose="05000000000000000000" pitchFamily="2" charset="2"/>
              <a:buChar char="n"/>
            </a:pPr>
            <a:r>
              <a:rPr lang="en-US" altLang="zh-CN" sz="2800" b="1" dirty="0"/>
              <a:t>Opinion</a:t>
            </a:r>
            <a:r>
              <a:rPr lang="zh-CN" altLang="en-US" sz="2800" b="1" dirty="0"/>
              <a:t> </a:t>
            </a:r>
            <a:r>
              <a:rPr lang="en-US" altLang="zh-CN" sz="2800" b="1" dirty="0"/>
              <a:t>Mining</a:t>
            </a:r>
            <a:r>
              <a:rPr lang="en-US" altLang="zh-CN" sz="2800" dirty="0"/>
              <a:t>: Analyzing global social media discourse using AI to track</a:t>
            </a:r>
            <a:r>
              <a:rPr lang="zh-CN" altLang="en-US" sz="2800" dirty="0"/>
              <a:t> </a:t>
            </a:r>
            <a:r>
              <a:rPr lang="en-US" altLang="zh-CN" sz="2800" dirty="0"/>
              <a:t>public</a:t>
            </a:r>
            <a:r>
              <a:rPr lang="zh-CN" altLang="en-US" sz="2800" dirty="0"/>
              <a:t> </a:t>
            </a:r>
            <a:r>
              <a:rPr lang="en-US" altLang="zh-CN" sz="2800" dirty="0"/>
              <a:t>opinion,</a:t>
            </a:r>
            <a:r>
              <a:rPr lang="zh-CN" altLang="en-US" sz="2800" dirty="0"/>
              <a:t> </a:t>
            </a:r>
            <a:r>
              <a:rPr lang="en-US" altLang="zh-CN" sz="2800" dirty="0"/>
              <a:t>emotion,</a:t>
            </a:r>
            <a:r>
              <a:rPr lang="zh-CN" altLang="en-US" sz="2800" dirty="0"/>
              <a:t> </a:t>
            </a:r>
            <a:r>
              <a:rPr lang="en-US" altLang="zh-CN" sz="2800" dirty="0"/>
              <a:t>and</a:t>
            </a:r>
            <a:r>
              <a:rPr lang="zh-CN" altLang="en-US" sz="2800" dirty="0"/>
              <a:t> </a:t>
            </a:r>
            <a:r>
              <a:rPr lang="en-US" altLang="zh-CN" sz="2800" dirty="0"/>
              <a:t>attitudes’</a:t>
            </a:r>
            <a:r>
              <a:rPr lang="zh-CN" altLang="en-US" sz="2800" dirty="0"/>
              <a:t> </a:t>
            </a:r>
            <a:r>
              <a:rPr lang="en-US" altLang="zh-CN" sz="2800" dirty="0"/>
              <a:t>trends.</a:t>
            </a:r>
          </a:p>
          <a:p>
            <a:pPr algn="just">
              <a:spcAft>
                <a:spcPts val="1200"/>
              </a:spcAft>
              <a:buClr>
                <a:schemeClr val="accent1">
                  <a:lumMod val="50000"/>
                </a:schemeClr>
              </a:buClr>
            </a:pPr>
            <a:endParaRPr lang="en-US" altLang="zh-CN" sz="2000" dirty="0"/>
          </a:p>
        </p:txBody>
      </p:sp>
      <p:pic>
        <p:nvPicPr>
          <p:cNvPr id="2" name="Picture 1" descr="A group of people marching in a street with signs&#10;&#10;AI-generated content may be incorrect.">
            <a:extLst>
              <a:ext uri="{FF2B5EF4-FFF2-40B4-BE49-F238E27FC236}">
                <a16:creationId xmlns:a16="http://schemas.microsoft.com/office/drawing/2014/main" id="{8DF89BCA-3082-C8E8-3613-47C02B4BB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078" y="2885701"/>
            <a:ext cx="4502482" cy="3001655"/>
          </a:xfrm>
          <a:prstGeom prst="rect">
            <a:avLst/>
          </a:prstGeom>
        </p:spPr>
      </p:pic>
      <p:sp>
        <p:nvSpPr>
          <p:cNvPr id="3" name="TextBox 2">
            <a:extLst>
              <a:ext uri="{FF2B5EF4-FFF2-40B4-BE49-F238E27FC236}">
                <a16:creationId xmlns:a16="http://schemas.microsoft.com/office/drawing/2014/main" id="{14C23FDB-21FD-387D-6367-2CDEA91D39C5}"/>
              </a:ext>
            </a:extLst>
          </p:cNvPr>
          <p:cNvSpPr txBox="1"/>
          <p:nvPr/>
        </p:nvSpPr>
        <p:spPr>
          <a:xfrm>
            <a:off x="5580185" y="3411415"/>
            <a:ext cx="184731" cy="369332"/>
          </a:xfrm>
          <a:prstGeom prst="rect">
            <a:avLst/>
          </a:prstGeom>
          <a:noFill/>
        </p:spPr>
        <p:txBody>
          <a:bodyPr wrap="none" rtlCol="0">
            <a:spAutoFit/>
          </a:bodyPr>
          <a:lstStyle/>
          <a:p>
            <a:endParaRPr lang="en-US" dirty="0"/>
          </a:p>
        </p:txBody>
      </p:sp>
      <p:pic>
        <p:nvPicPr>
          <p:cNvPr id="5" name="Picture 4" descr="A white bird with wings&#10;&#10;AI-generated content may be incorrect.">
            <a:extLst>
              <a:ext uri="{FF2B5EF4-FFF2-40B4-BE49-F238E27FC236}">
                <a16:creationId xmlns:a16="http://schemas.microsoft.com/office/drawing/2014/main" id="{7EF96ED1-4D45-0172-DED7-F500C2447140}"/>
              </a:ext>
            </a:extLst>
          </p:cNvPr>
          <p:cNvPicPr>
            <a:picLocks noChangeAspect="1"/>
          </p:cNvPicPr>
          <p:nvPr/>
        </p:nvPicPr>
        <p:blipFill>
          <a:blip r:embed="rId4">
            <a:extLst>
              <a:ext uri="{28A0092B-C50C-407E-A947-70E740481C1C}">
                <a14:useLocalDpi xmlns:a14="http://schemas.microsoft.com/office/drawing/2010/main" val="0"/>
              </a:ext>
            </a:extLst>
          </a:blip>
          <a:srcRect l="7729" r="8616" b="-1"/>
          <a:stretch>
            <a:fillRect/>
          </a:stretch>
        </p:blipFill>
        <p:spPr>
          <a:xfrm>
            <a:off x="7505536" y="3519659"/>
            <a:ext cx="1765986" cy="1483017"/>
          </a:xfrm>
          <a:prstGeom prst="rect">
            <a:avLst/>
          </a:prstGeom>
          <a:noFill/>
        </p:spPr>
      </p:pic>
    </p:spTree>
    <p:extLst>
      <p:ext uri="{BB962C8B-B14F-4D97-AF65-F5344CB8AC3E}">
        <p14:creationId xmlns:p14="http://schemas.microsoft.com/office/powerpoint/2010/main" val="1617264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068FD-4C48-9ECC-7122-F52C03B23936}"/>
            </a:ext>
          </a:extLst>
        </p:cNvPr>
        <p:cNvGrpSpPr/>
        <p:nvPr/>
      </p:nvGrpSpPr>
      <p:grpSpPr>
        <a:xfrm>
          <a:off x="0" y="0"/>
          <a:ext cx="0" cy="0"/>
          <a:chOff x="0" y="0"/>
          <a:chExt cx="0" cy="0"/>
        </a:xfrm>
      </p:grpSpPr>
      <p:sp>
        <p:nvSpPr>
          <p:cNvPr id="8" name="文本框 7">
            <a:extLst>
              <a:ext uri="{FF2B5EF4-FFF2-40B4-BE49-F238E27FC236}">
                <a16:creationId xmlns:a16="http://schemas.microsoft.com/office/drawing/2014/main" id="{B9C341C3-9E71-0013-C08A-C0BB6DECD7AC}"/>
              </a:ext>
            </a:extLst>
          </p:cNvPr>
          <p:cNvSpPr txBox="1"/>
          <p:nvPr/>
        </p:nvSpPr>
        <p:spPr>
          <a:xfrm>
            <a:off x="854826" y="1087306"/>
            <a:ext cx="10001096" cy="2031325"/>
          </a:xfrm>
          <a:prstGeom prst="rect">
            <a:avLst/>
          </a:prstGeom>
          <a:noFill/>
        </p:spPr>
        <p:txBody>
          <a:bodyPr wrap="square">
            <a:spAutoFit/>
          </a:bodyPr>
          <a:lstStyle/>
          <a:p>
            <a:pPr algn="just">
              <a:spcAft>
                <a:spcPts val="1200"/>
              </a:spcAft>
              <a:buClr>
                <a:schemeClr val="accent1">
                  <a:lumMod val="50000"/>
                </a:schemeClr>
              </a:buClr>
            </a:pPr>
            <a:r>
              <a:rPr lang="en-US" altLang="zh-CN" sz="3200" b="1" dirty="0">
                <a:effectLst/>
                <a:latin typeface="Calibri" panose="020F0502020204030204" pitchFamily="34" charset="0"/>
                <a:ea typeface="Calibri" panose="020F0502020204030204" pitchFamily="34" charset="0"/>
                <a:cs typeface="Calibri" panose="020F0502020204030204" pitchFamily="34" charset="0"/>
              </a:rPr>
              <a:t>AI for Social Science </a:t>
            </a:r>
            <a:r>
              <a:rPr lang="en-US" altLang="zh-CN" sz="3200" b="1" dirty="0">
                <a:latin typeface="Calibri" panose="020F0502020204030204" pitchFamily="34" charset="0"/>
                <a:ea typeface="Calibri" panose="020F0502020204030204" pitchFamily="34" charset="0"/>
                <a:cs typeface="Calibri" panose="020F0502020204030204" pitchFamily="34" charset="0"/>
              </a:rPr>
              <a:t>Examples</a:t>
            </a:r>
            <a:endParaRPr lang="en-US" altLang="zh-CN" sz="2000" b="1" dirty="0"/>
          </a:p>
          <a:p>
            <a:pPr marL="342900" indent="-342900" algn="just">
              <a:spcAft>
                <a:spcPts val="1200"/>
              </a:spcAft>
              <a:buClr>
                <a:schemeClr val="accent1">
                  <a:lumMod val="50000"/>
                </a:schemeClr>
              </a:buClr>
              <a:buFont typeface="Wingdings" panose="05000000000000000000" pitchFamily="2" charset="2"/>
              <a:buChar char="n"/>
            </a:pPr>
            <a:r>
              <a:rPr lang="en-US" altLang="zh-CN" sz="2800" b="1" dirty="0"/>
              <a:t>AI</a:t>
            </a:r>
            <a:r>
              <a:rPr lang="zh-CN" altLang="en-US" sz="2800" b="1" dirty="0"/>
              <a:t> </a:t>
            </a:r>
            <a:r>
              <a:rPr lang="en-US" altLang="zh-CN" sz="2800" b="1" dirty="0"/>
              <a:t>for</a:t>
            </a:r>
            <a:r>
              <a:rPr lang="zh-CN" altLang="en-US" sz="2800" b="1" dirty="0"/>
              <a:t> </a:t>
            </a:r>
            <a:r>
              <a:rPr lang="en-US" altLang="zh-CN" sz="2800" b="1" dirty="0"/>
              <a:t>Fair</a:t>
            </a:r>
            <a:r>
              <a:rPr lang="zh-CN" altLang="en-US" sz="2800" b="1" dirty="0"/>
              <a:t> </a:t>
            </a:r>
            <a:r>
              <a:rPr lang="en-US" altLang="zh-CN" sz="2800" b="1" dirty="0"/>
              <a:t>Public</a:t>
            </a:r>
            <a:r>
              <a:rPr lang="zh-CN" altLang="en-US" sz="2800" b="1" dirty="0"/>
              <a:t> </a:t>
            </a:r>
            <a:r>
              <a:rPr lang="en-US" altLang="zh-CN" sz="2800" b="1" dirty="0"/>
              <a:t>Policy</a:t>
            </a:r>
            <a:r>
              <a:rPr lang="zh-CN" altLang="en-US" sz="2800" b="1" dirty="0"/>
              <a:t> </a:t>
            </a:r>
            <a:r>
              <a:rPr lang="en-US" altLang="zh-CN" sz="2800" b="1" dirty="0"/>
              <a:t>Making</a:t>
            </a:r>
            <a:r>
              <a:rPr lang="en-US" altLang="zh-CN" sz="2800" dirty="0"/>
              <a:t>: the use of AI</a:t>
            </a:r>
            <a:r>
              <a:rPr lang="zh-CN" altLang="en-US" sz="2800" dirty="0"/>
              <a:t> </a:t>
            </a:r>
            <a:r>
              <a:rPr lang="en-US" altLang="zh-CN" sz="2800" dirty="0"/>
              <a:t>tools</a:t>
            </a:r>
            <a:r>
              <a:rPr lang="zh-CN" altLang="en-US" sz="2800" dirty="0"/>
              <a:t> </a:t>
            </a:r>
            <a:r>
              <a:rPr lang="en-US" altLang="zh-CN" sz="2800" dirty="0"/>
              <a:t>to design, evaluate, and implement public policies that are more equitable, transparent, and data-driven.</a:t>
            </a:r>
            <a:endParaRPr lang="en-US" altLang="zh-CN" sz="2000" dirty="0"/>
          </a:p>
        </p:txBody>
      </p:sp>
      <p:sp>
        <p:nvSpPr>
          <p:cNvPr id="3" name="TextBox 2">
            <a:extLst>
              <a:ext uri="{FF2B5EF4-FFF2-40B4-BE49-F238E27FC236}">
                <a16:creationId xmlns:a16="http://schemas.microsoft.com/office/drawing/2014/main" id="{B0BFC616-038C-836E-2087-9B192076C02F}"/>
              </a:ext>
            </a:extLst>
          </p:cNvPr>
          <p:cNvSpPr txBox="1"/>
          <p:nvPr/>
        </p:nvSpPr>
        <p:spPr>
          <a:xfrm>
            <a:off x="5580185" y="3411415"/>
            <a:ext cx="184731" cy="369332"/>
          </a:xfrm>
          <a:prstGeom prst="rect">
            <a:avLst/>
          </a:prstGeom>
          <a:noFill/>
        </p:spPr>
        <p:txBody>
          <a:bodyPr wrap="none" rtlCol="0">
            <a:spAutoFit/>
          </a:bodyPr>
          <a:lstStyle/>
          <a:p>
            <a:endParaRPr lang="en-US" dirty="0"/>
          </a:p>
        </p:txBody>
      </p:sp>
      <p:pic>
        <p:nvPicPr>
          <p:cNvPr id="4" name="Picture 3" descr="A hand painting a map with a roller&#10;&#10;Description automatically generated">
            <a:extLst>
              <a:ext uri="{FF2B5EF4-FFF2-40B4-BE49-F238E27FC236}">
                <a16:creationId xmlns:a16="http://schemas.microsoft.com/office/drawing/2014/main" id="{CEF7DA97-EAB9-7EAE-FD84-E40379B2DAF9}"/>
              </a:ext>
            </a:extLst>
          </p:cNvPr>
          <p:cNvPicPr>
            <a:picLocks noChangeAspect="1"/>
          </p:cNvPicPr>
          <p:nvPr/>
        </p:nvPicPr>
        <p:blipFill rotWithShape="1">
          <a:blip r:embed="rId3"/>
          <a:srcRect l="2081" r="10063"/>
          <a:stretch/>
        </p:blipFill>
        <p:spPr>
          <a:xfrm>
            <a:off x="3373154" y="3118631"/>
            <a:ext cx="3894031" cy="3196929"/>
          </a:xfrm>
          <a:prstGeom prst="rect">
            <a:avLst/>
          </a:prstGeom>
        </p:spPr>
      </p:pic>
    </p:spTree>
    <p:extLst>
      <p:ext uri="{BB962C8B-B14F-4D97-AF65-F5344CB8AC3E}">
        <p14:creationId xmlns:p14="http://schemas.microsoft.com/office/powerpoint/2010/main" val="392483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56E42-8B44-07DE-9949-E3C7D6B8D93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0C49D258-AA6B-BFC8-DDBD-A9B973FBCA66}"/>
              </a:ext>
            </a:extLst>
          </p:cNvPr>
          <p:cNvSpPr txBox="1"/>
          <p:nvPr/>
        </p:nvSpPr>
        <p:spPr>
          <a:xfrm>
            <a:off x="2783387" y="3075057"/>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What is a</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Social</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Simulation?</a:t>
            </a:r>
            <a:endParaRPr lang="zh-CN" altLang="en-US" sz="4000" dirty="0"/>
          </a:p>
        </p:txBody>
      </p:sp>
    </p:spTree>
    <p:extLst>
      <p:ext uri="{BB962C8B-B14F-4D97-AF65-F5344CB8AC3E}">
        <p14:creationId xmlns:p14="http://schemas.microsoft.com/office/powerpoint/2010/main" val="4345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29587" y="5756429"/>
            <a:ext cx="1498402" cy="436662"/>
            <a:chOff x="5412391" y="8186921"/>
            <a:chExt cx="2131060" cy="621030"/>
          </a:xfrm>
        </p:grpSpPr>
        <p:sp>
          <p:nvSpPr>
            <p:cNvPr id="3" name="object 3"/>
            <p:cNvSpPr/>
            <p:nvPr/>
          </p:nvSpPr>
          <p:spPr>
            <a:xfrm>
              <a:off x="5413936" y="8306615"/>
              <a:ext cx="2127885" cy="499745"/>
            </a:xfrm>
            <a:custGeom>
              <a:avLst/>
              <a:gdLst/>
              <a:ahLst/>
              <a:cxnLst/>
              <a:rect l="l" t="t" r="r" b="b"/>
              <a:pathLst>
                <a:path w="2127884" h="499745">
                  <a:moveTo>
                    <a:pt x="0" y="429675"/>
                  </a:moveTo>
                  <a:lnTo>
                    <a:pt x="32770" y="396185"/>
                  </a:lnTo>
                  <a:lnTo>
                    <a:pt x="66433" y="364055"/>
                  </a:lnTo>
                  <a:lnTo>
                    <a:pt x="100956" y="333286"/>
                  </a:lnTo>
                  <a:lnTo>
                    <a:pt x="136306" y="303878"/>
                  </a:lnTo>
                  <a:lnTo>
                    <a:pt x="172450" y="275829"/>
                  </a:lnTo>
                  <a:lnTo>
                    <a:pt x="209354" y="249141"/>
                  </a:lnTo>
                  <a:lnTo>
                    <a:pt x="246986" y="223812"/>
                  </a:lnTo>
                  <a:lnTo>
                    <a:pt x="285313" y="199842"/>
                  </a:lnTo>
                  <a:lnTo>
                    <a:pt x="324301" y="177230"/>
                  </a:lnTo>
                  <a:lnTo>
                    <a:pt x="363919" y="155978"/>
                  </a:lnTo>
                  <a:lnTo>
                    <a:pt x="404133" y="136084"/>
                  </a:lnTo>
                  <a:lnTo>
                    <a:pt x="444909" y="117547"/>
                  </a:lnTo>
                  <a:lnTo>
                    <a:pt x="486216" y="100368"/>
                  </a:lnTo>
                  <a:lnTo>
                    <a:pt x="528019" y="84547"/>
                  </a:lnTo>
                  <a:lnTo>
                    <a:pt x="570287" y="70082"/>
                  </a:lnTo>
                  <a:lnTo>
                    <a:pt x="612986" y="56974"/>
                  </a:lnTo>
                  <a:lnTo>
                    <a:pt x="656083" y="45222"/>
                  </a:lnTo>
                  <a:lnTo>
                    <a:pt x="699545" y="34827"/>
                  </a:lnTo>
                  <a:lnTo>
                    <a:pt x="743339" y="25787"/>
                  </a:lnTo>
                  <a:lnTo>
                    <a:pt x="787433" y="18102"/>
                  </a:lnTo>
                  <a:lnTo>
                    <a:pt x="831793" y="11773"/>
                  </a:lnTo>
                  <a:lnTo>
                    <a:pt x="876386" y="6798"/>
                  </a:lnTo>
                  <a:lnTo>
                    <a:pt x="921179" y="3178"/>
                  </a:lnTo>
                  <a:lnTo>
                    <a:pt x="966140" y="912"/>
                  </a:lnTo>
                  <a:lnTo>
                    <a:pt x="1011235" y="0"/>
                  </a:lnTo>
                  <a:lnTo>
                    <a:pt x="1056432" y="441"/>
                  </a:lnTo>
                  <a:lnTo>
                    <a:pt x="1101697" y="2235"/>
                  </a:lnTo>
                  <a:lnTo>
                    <a:pt x="1146998" y="5383"/>
                  </a:lnTo>
                  <a:lnTo>
                    <a:pt x="1192301" y="9883"/>
                  </a:lnTo>
                  <a:lnTo>
                    <a:pt x="1237574" y="15735"/>
                  </a:lnTo>
                  <a:lnTo>
                    <a:pt x="1282783" y="22939"/>
                  </a:lnTo>
                  <a:lnTo>
                    <a:pt x="1327896" y="31495"/>
                  </a:lnTo>
                  <a:lnTo>
                    <a:pt x="1372879" y="41402"/>
                  </a:lnTo>
                  <a:lnTo>
                    <a:pt x="1417701" y="52660"/>
                  </a:lnTo>
                  <a:lnTo>
                    <a:pt x="1462327" y="65269"/>
                  </a:lnTo>
                  <a:lnTo>
                    <a:pt x="1506725" y="79228"/>
                  </a:lnTo>
                  <a:lnTo>
                    <a:pt x="1550861" y="94537"/>
                  </a:lnTo>
                  <a:lnTo>
                    <a:pt x="1594704" y="111196"/>
                  </a:lnTo>
                  <a:lnTo>
                    <a:pt x="1638219" y="129205"/>
                  </a:lnTo>
                  <a:lnTo>
                    <a:pt x="1681374" y="148562"/>
                  </a:lnTo>
                  <a:lnTo>
                    <a:pt x="1724136" y="169269"/>
                  </a:lnTo>
                  <a:lnTo>
                    <a:pt x="1766472" y="191324"/>
                  </a:lnTo>
                  <a:lnTo>
                    <a:pt x="1808350" y="214727"/>
                  </a:lnTo>
                  <a:lnTo>
                    <a:pt x="1849735" y="239478"/>
                  </a:lnTo>
                  <a:lnTo>
                    <a:pt x="1890595" y="265577"/>
                  </a:lnTo>
                  <a:lnTo>
                    <a:pt x="1930897" y="293022"/>
                  </a:lnTo>
                  <a:lnTo>
                    <a:pt x="1970608" y="321815"/>
                  </a:lnTo>
                  <a:lnTo>
                    <a:pt x="2009696" y="351955"/>
                  </a:lnTo>
                  <a:lnTo>
                    <a:pt x="2048127" y="383440"/>
                  </a:lnTo>
                  <a:lnTo>
                    <a:pt x="2085868" y="416272"/>
                  </a:lnTo>
                  <a:lnTo>
                    <a:pt x="2122886" y="450449"/>
                  </a:lnTo>
                </a:path>
                <a:path w="2127884" h="499745">
                  <a:moveTo>
                    <a:pt x="4603" y="478918"/>
                  </a:moveTo>
                  <a:lnTo>
                    <a:pt x="37373" y="445427"/>
                  </a:lnTo>
                  <a:lnTo>
                    <a:pt x="71037" y="413298"/>
                  </a:lnTo>
                  <a:lnTo>
                    <a:pt x="105560" y="382529"/>
                  </a:lnTo>
                  <a:lnTo>
                    <a:pt x="140909" y="353120"/>
                  </a:lnTo>
                  <a:lnTo>
                    <a:pt x="177053" y="325072"/>
                  </a:lnTo>
                  <a:lnTo>
                    <a:pt x="213957" y="298383"/>
                  </a:lnTo>
                  <a:lnTo>
                    <a:pt x="251589" y="273054"/>
                  </a:lnTo>
                  <a:lnTo>
                    <a:pt x="289916" y="249084"/>
                  </a:lnTo>
                  <a:lnTo>
                    <a:pt x="328905" y="226473"/>
                  </a:lnTo>
                  <a:lnTo>
                    <a:pt x="368522" y="205221"/>
                  </a:lnTo>
                  <a:lnTo>
                    <a:pt x="408736" y="185326"/>
                  </a:lnTo>
                  <a:lnTo>
                    <a:pt x="449512" y="166790"/>
                  </a:lnTo>
                  <a:lnTo>
                    <a:pt x="490819" y="149611"/>
                  </a:lnTo>
                  <a:lnTo>
                    <a:pt x="532623" y="133789"/>
                  </a:lnTo>
                  <a:lnTo>
                    <a:pt x="574890" y="119325"/>
                  </a:lnTo>
                  <a:lnTo>
                    <a:pt x="617589" y="106217"/>
                  </a:lnTo>
                  <a:lnTo>
                    <a:pt x="660686" y="94465"/>
                  </a:lnTo>
                  <a:lnTo>
                    <a:pt x="704148" y="84069"/>
                  </a:lnTo>
                  <a:lnTo>
                    <a:pt x="747942" y="75029"/>
                  </a:lnTo>
                  <a:lnTo>
                    <a:pt x="792036" y="67345"/>
                  </a:lnTo>
                  <a:lnTo>
                    <a:pt x="836396" y="61016"/>
                  </a:lnTo>
                  <a:lnTo>
                    <a:pt x="880989" y="56041"/>
                  </a:lnTo>
                  <a:lnTo>
                    <a:pt x="925782" y="52421"/>
                  </a:lnTo>
                  <a:lnTo>
                    <a:pt x="970743" y="50155"/>
                  </a:lnTo>
                  <a:lnTo>
                    <a:pt x="1015838" y="49242"/>
                  </a:lnTo>
                  <a:lnTo>
                    <a:pt x="1061035" y="49684"/>
                  </a:lnTo>
                  <a:lnTo>
                    <a:pt x="1106300" y="51478"/>
                  </a:lnTo>
                  <a:lnTo>
                    <a:pt x="1151601" y="54625"/>
                  </a:lnTo>
                  <a:lnTo>
                    <a:pt x="1196904" y="59125"/>
                  </a:lnTo>
                  <a:lnTo>
                    <a:pt x="1242177" y="64978"/>
                  </a:lnTo>
                  <a:lnTo>
                    <a:pt x="1287386" y="72182"/>
                  </a:lnTo>
                  <a:lnTo>
                    <a:pt x="1332499" y="80738"/>
                  </a:lnTo>
                  <a:lnTo>
                    <a:pt x="1377483" y="90645"/>
                  </a:lnTo>
                  <a:lnTo>
                    <a:pt x="1422304" y="101903"/>
                  </a:lnTo>
                  <a:lnTo>
                    <a:pt x="1466930" y="114512"/>
                  </a:lnTo>
                  <a:lnTo>
                    <a:pt x="1511328" y="128471"/>
                  </a:lnTo>
                  <a:lnTo>
                    <a:pt x="1555465" y="143780"/>
                  </a:lnTo>
                  <a:lnTo>
                    <a:pt x="1599307" y="160439"/>
                  </a:lnTo>
                  <a:lnTo>
                    <a:pt x="1642822" y="178448"/>
                  </a:lnTo>
                  <a:lnTo>
                    <a:pt x="1685978" y="197805"/>
                  </a:lnTo>
                  <a:lnTo>
                    <a:pt x="1728740" y="218512"/>
                  </a:lnTo>
                  <a:lnTo>
                    <a:pt x="1771076" y="240567"/>
                  </a:lnTo>
                  <a:lnTo>
                    <a:pt x="1812953" y="263970"/>
                  </a:lnTo>
                  <a:lnTo>
                    <a:pt x="1854338" y="288721"/>
                  </a:lnTo>
                  <a:lnTo>
                    <a:pt x="1895198" y="314819"/>
                  </a:lnTo>
                  <a:lnTo>
                    <a:pt x="1935500" y="342265"/>
                  </a:lnTo>
                  <a:lnTo>
                    <a:pt x="1975212" y="371058"/>
                  </a:lnTo>
                  <a:lnTo>
                    <a:pt x="2014299" y="401197"/>
                  </a:lnTo>
                  <a:lnTo>
                    <a:pt x="2052730" y="432683"/>
                  </a:lnTo>
                  <a:lnTo>
                    <a:pt x="2090471" y="465515"/>
                  </a:lnTo>
                  <a:lnTo>
                    <a:pt x="2127489" y="499692"/>
                  </a:lnTo>
                </a:path>
              </a:pathLst>
            </a:custGeom>
            <a:ln w="3175">
              <a:solidFill>
                <a:srgbClr val="010101"/>
              </a:solidFill>
            </a:ln>
          </p:spPr>
          <p:txBody>
            <a:bodyPr wrap="square" lIns="0" tIns="0" rIns="0" bIns="0" rtlCol="0"/>
            <a:lstStyle/>
            <a:p>
              <a:endParaRPr sz="1266"/>
            </a:p>
          </p:txBody>
        </p:sp>
        <p:sp>
          <p:nvSpPr>
            <p:cNvPr id="4" name="object 4"/>
            <p:cNvSpPr/>
            <p:nvPr/>
          </p:nvSpPr>
          <p:spPr>
            <a:xfrm>
              <a:off x="6783416" y="8244632"/>
              <a:ext cx="271145" cy="271780"/>
            </a:xfrm>
            <a:custGeom>
              <a:avLst/>
              <a:gdLst/>
              <a:ahLst/>
              <a:cxnLst/>
              <a:rect l="l" t="t" r="r" b="b"/>
              <a:pathLst>
                <a:path w="271145" h="271779">
                  <a:moveTo>
                    <a:pt x="225562" y="0"/>
                  </a:moveTo>
                  <a:lnTo>
                    <a:pt x="44499" y="0"/>
                  </a:lnTo>
                  <a:lnTo>
                    <a:pt x="40999" y="17480"/>
                  </a:lnTo>
                  <a:lnTo>
                    <a:pt x="31456" y="31931"/>
                  </a:lnTo>
                  <a:lnTo>
                    <a:pt x="17310" y="41765"/>
                  </a:lnTo>
                  <a:lnTo>
                    <a:pt x="0" y="45396"/>
                  </a:lnTo>
                  <a:lnTo>
                    <a:pt x="0" y="226209"/>
                  </a:lnTo>
                  <a:lnTo>
                    <a:pt x="17310" y="229840"/>
                  </a:lnTo>
                  <a:lnTo>
                    <a:pt x="31456" y="239674"/>
                  </a:lnTo>
                  <a:lnTo>
                    <a:pt x="40999" y="254124"/>
                  </a:lnTo>
                  <a:lnTo>
                    <a:pt x="44499" y="271604"/>
                  </a:lnTo>
                  <a:lnTo>
                    <a:pt x="225562" y="271604"/>
                  </a:lnTo>
                  <a:lnTo>
                    <a:pt x="229182" y="254124"/>
                  </a:lnTo>
                  <a:lnTo>
                    <a:pt x="238988" y="239674"/>
                  </a:lnTo>
                  <a:lnTo>
                    <a:pt x="253397" y="229840"/>
                  </a:lnTo>
                  <a:lnTo>
                    <a:pt x="270827" y="226209"/>
                  </a:lnTo>
                  <a:lnTo>
                    <a:pt x="270827" y="45396"/>
                  </a:lnTo>
                  <a:lnTo>
                    <a:pt x="253397" y="41765"/>
                  </a:lnTo>
                  <a:lnTo>
                    <a:pt x="238988" y="31931"/>
                  </a:lnTo>
                  <a:lnTo>
                    <a:pt x="229182" y="17480"/>
                  </a:lnTo>
                  <a:lnTo>
                    <a:pt x="225562" y="0"/>
                  </a:lnTo>
                  <a:close/>
                </a:path>
              </a:pathLst>
            </a:custGeom>
            <a:solidFill>
              <a:srgbClr val="01CC99"/>
            </a:solidFill>
          </p:spPr>
          <p:txBody>
            <a:bodyPr wrap="square" lIns="0" tIns="0" rIns="0" bIns="0" rtlCol="0"/>
            <a:lstStyle/>
            <a:p>
              <a:endParaRPr sz="1266"/>
            </a:p>
          </p:txBody>
        </p:sp>
        <p:sp>
          <p:nvSpPr>
            <p:cNvPr id="5" name="object 5"/>
            <p:cNvSpPr/>
            <p:nvPr/>
          </p:nvSpPr>
          <p:spPr>
            <a:xfrm>
              <a:off x="6783416" y="8244632"/>
              <a:ext cx="271145" cy="271780"/>
            </a:xfrm>
            <a:custGeom>
              <a:avLst/>
              <a:gdLst/>
              <a:ahLst/>
              <a:cxnLst/>
              <a:rect l="l" t="t" r="r" b="b"/>
              <a:pathLst>
                <a:path w="271145" h="271779">
                  <a:moveTo>
                    <a:pt x="44498" y="0"/>
                  </a:moveTo>
                  <a:lnTo>
                    <a:pt x="40998" y="17480"/>
                  </a:lnTo>
                  <a:lnTo>
                    <a:pt x="31455" y="31930"/>
                  </a:lnTo>
                  <a:lnTo>
                    <a:pt x="17310" y="41765"/>
                  </a:lnTo>
                  <a:lnTo>
                    <a:pt x="0" y="45395"/>
                  </a:lnTo>
                  <a:lnTo>
                    <a:pt x="0" y="226209"/>
                  </a:lnTo>
                  <a:lnTo>
                    <a:pt x="17310" y="229839"/>
                  </a:lnTo>
                  <a:lnTo>
                    <a:pt x="31455" y="239673"/>
                  </a:lnTo>
                  <a:lnTo>
                    <a:pt x="40998" y="254124"/>
                  </a:lnTo>
                  <a:lnTo>
                    <a:pt x="44498" y="271604"/>
                  </a:lnTo>
                  <a:lnTo>
                    <a:pt x="225561" y="271604"/>
                  </a:lnTo>
                  <a:lnTo>
                    <a:pt x="229181" y="254124"/>
                  </a:lnTo>
                  <a:lnTo>
                    <a:pt x="238987" y="239673"/>
                  </a:lnTo>
                  <a:lnTo>
                    <a:pt x="253397" y="229839"/>
                  </a:lnTo>
                  <a:lnTo>
                    <a:pt x="270827" y="226209"/>
                  </a:lnTo>
                  <a:lnTo>
                    <a:pt x="270827" y="45395"/>
                  </a:lnTo>
                  <a:lnTo>
                    <a:pt x="253397" y="41765"/>
                  </a:lnTo>
                  <a:lnTo>
                    <a:pt x="238987" y="31930"/>
                  </a:lnTo>
                  <a:lnTo>
                    <a:pt x="229181" y="17480"/>
                  </a:lnTo>
                  <a:lnTo>
                    <a:pt x="225561" y="0"/>
                  </a:lnTo>
                  <a:lnTo>
                    <a:pt x="44498" y="0"/>
                  </a:lnTo>
                  <a:close/>
                </a:path>
              </a:pathLst>
            </a:custGeom>
            <a:ln w="3175">
              <a:solidFill>
                <a:srgbClr val="010101"/>
              </a:solidFill>
            </a:ln>
          </p:spPr>
          <p:txBody>
            <a:bodyPr wrap="square" lIns="0" tIns="0" rIns="0" bIns="0" rtlCol="0"/>
            <a:lstStyle/>
            <a:p>
              <a:endParaRPr sz="1266"/>
            </a:p>
          </p:txBody>
        </p:sp>
        <p:pic>
          <p:nvPicPr>
            <p:cNvPr id="6" name="object 6"/>
            <p:cNvPicPr/>
            <p:nvPr/>
          </p:nvPicPr>
          <p:blipFill>
            <a:blip r:embed="rId2" cstate="print"/>
            <a:stretch>
              <a:fillRect/>
            </a:stretch>
          </p:blipFill>
          <p:spPr>
            <a:xfrm>
              <a:off x="6725866" y="8186921"/>
              <a:ext cx="102056" cy="102341"/>
            </a:xfrm>
            <a:prstGeom prst="rect">
              <a:avLst/>
            </a:prstGeom>
          </p:spPr>
        </p:pic>
      </p:grpSp>
      <p:pic>
        <p:nvPicPr>
          <p:cNvPr id="7" name="object 7"/>
          <p:cNvPicPr/>
          <p:nvPr/>
        </p:nvPicPr>
        <p:blipFill>
          <a:blip r:embed="rId3" cstate="print"/>
          <a:stretch>
            <a:fillRect/>
          </a:stretch>
        </p:blipFill>
        <p:spPr>
          <a:xfrm>
            <a:off x="5911115" y="5621722"/>
            <a:ext cx="71219" cy="71958"/>
          </a:xfrm>
          <a:prstGeom prst="rect">
            <a:avLst/>
          </a:prstGeom>
        </p:spPr>
      </p:pic>
      <p:sp>
        <p:nvSpPr>
          <p:cNvPr id="8" name="object 8"/>
          <p:cNvSpPr/>
          <p:nvPr/>
        </p:nvSpPr>
        <p:spPr>
          <a:xfrm>
            <a:off x="6014696" y="5674200"/>
            <a:ext cx="209401" cy="89297"/>
          </a:xfrm>
          <a:custGeom>
            <a:avLst/>
            <a:gdLst/>
            <a:ahLst/>
            <a:cxnLst/>
            <a:rect l="l" t="t" r="r" b="b"/>
            <a:pathLst>
              <a:path w="297815" h="127000">
                <a:moveTo>
                  <a:pt x="274446" y="116802"/>
                </a:moveTo>
                <a:lnTo>
                  <a:pt x="270060" y="126954"/>
                </a:lnTo>
                <a:lnTo>
                  <a:pt x="297680" y="124645"/>
                </a:lnTo>
                <a:lnTo>
                  <a:pt x="292452" y="118490"/>
                </a:lnTo>
                <a:lnTo>
                  <a:pt x="278499" y="118490"/>
                </a:lnTo>
                <a:lnTo>
                  <a:pt x="274446" y="116802"/>
                </a:lnTo>
                <a:close/>
              </a:path>
              <a:path w="297815" h="127000">
                <a:moveTo>
                  <a:pt x="275691" y="113922"/>
                </a:moveTo>
                <a:lnTo>
                  <a:pt x="274446" y="116802"/>
                </a:lnTo>
                <a:lnTo>
                  <a:pt x="278499" y="118490"/>
                </a:lnTo>
                <a:lnTo>
                  <a:pt x="280033" y="118490"/>
                </a:lnTo>
                <a:lnTo>
                  <a:pt x="280033" y="117721"/>
                </a:lnTo>
                <a:lnTo>
                  <a:pt x="280800" y="116951"/>
                </a:lnTo>
                <a:lnTo>
                  <a:pt x="279266" y="115412"/>
                </a:lnTo>
                <a:lnTo>
                  <a:pt x="275691" y="113922"/>
                </a:lnTo>
                <a:close/>
              </a:path>
              <a:path w="297815" h="127000">
                <a:moveTo>
                  <a:pt x="280033" y="103872"/>
                </a:moveTo>
                <a:lnTo>
                  <a:pt x="275691" y="113922"/>
                </a:lnTo>
                <a:lnTo>
                  <a:pt x="279266" y="115412"/>
                </a:lnTo>
                <a:lnTo>
                  <a:pt x="280800" y="116951"/>
                </a:lnTo>
                <a:lnTo>
                  <a:pt x="280033" y="117721"/>
                </a:lnTo>
                <a:lnTo>
                  <a:pt x="280033" y="118490"/>
                </a:lnTo>
                <a:lnTo>
                  <a:pt x="292452" y="118490"/>
                </a:lnTo>
                <a:lnTo>
                  <a:pt x="280033" y="103872"/>
                </a:lnTo>
                <a:close/>
              </a:path>
              <a:path w="297815" h="127000">
                <a:moveTo>
                  <a:pt x="2301" y="0"/>
                </a:moveTo>
                <a:lnTo>
                  <a:pt x="767" y="0"/>
                </a:lnTo>
                <a:lnTo>
                  <a:pt x="767" y="769"/>
                </a:lnTo>
                <a:lnTo>
                  <a:pt x="0" y="1539"/>
                </a:lnTo>
                <a:lnTo>
                  <a:pt x="1534" y="3077"/>
                </a:lnTo>
                <a:lnTo>
                  <a:pt x="274446" y="116802"/>
                </a:lnTo>
                <a:lnTo>
                  <a:pt x="275691" y="113922"/>
                </a:lnTo>
                <a:lnTo>
                  <a:pt x="2301" y="0"/>
                </a:lnTo>
                <a:close/>
              </a:path>
            </a:pathLst>
          </a:custGeom>
          <a:solidFill>
            <a:srgbClr val="010101"/>
          </a:solidFill>
        </p:spPr>
        <p:txBody>
          <a:bodyPr wrap="square" lIns="0" tIns="0" rIns="0" bIns="0" rtlCol="0"/>
          <a:lstStyle/>
          <a:p>
            <a:endParaRPr sz="1266"/>
          </a:p>
        </p:txBody>
      </p:sp>
      <p:grpSp>
        <p:nvGrpSpPr>
          <p:cNvPr id="9" name="object 9"/>
          <p:cNvGrpSpPr/>
          <p:nvPr/>
        </p:nvGrpSpPr>
        <p:grpSpPr>
          <a:xfrm>
            <a:off x="6327030" y="5830549"/>
            <a:ext cx="82152" cy="297805"/>
            <a:chOff x="6830976" y="8292335"/>
            <a:chExt cx="116839" cy="423545"/>
          </a:xfrm>
        </p:grpSpPr>
        <p:pic>
          <p:nvPicPr>
            <p:cNvPr id="10" name="object 10"/>
            <p:cNvPicPr/>
            <p:nvPr/>
          </p:nvPicPr>
          <p:blipFill>
            <a:blip r:embed="rId4" cstate="print"/>
            <a:stretch>
              <a:fillRect/>
            </a:stretch>
          </p:blipFill>
          <p:spPr>
            <a:xfrm>
              <a:off x="6830976" y="8613949"/>
              <a:ext cx="101289" cy="101571"/>
            </a:xfrm>
            <a:prstGeom prst="rect">
              <a:avLst/>
            </a:prstGeom>
          </p:spPr>
        </p:pic>
        <p:sp>
          <p:nvSpPr>
            <p:cNvPr id="11" name="object 11"/>
            <p:cNvSpPr/>
            <p:nvPr/>
          </p:nvSpPr>
          <p:spPr>
            <a:xfrm>
              <a:off x="6830984" y="8292335"/>
              <a:ext cx="116839" cy="299085"/>
            </a:xfrm>
            <a:custGeom>
              <a:avLst/>
              <a:gdLst/>
              <a:ahLst/>
              <a:cxnLst/>
              <a:rect l="l" t="t" r="r" b="b"/>
              <a:pathLst>
                <a:path w="116840" h="299084">
                  <a:moveTo>
                    <a:pt x="77489" y="270835"/>
                  </a:moveTo>
                  <a:lnTo>
                    <a:pt x="83626" y="298534"/>
                  </a:lnTo>
                  <a:lnTo>
                    <a:pt x="98751" y="280068"/>
                  </a:lnTo>
                  <a:lnTo>
                    <a:pt x="88996" y="280068"/>
                  </a:lnTo>
                  <a:lnTo>
                    <a:pt x="88229" y="279299"/>
                  </a:lnTo>
                  <a:lnTo>
                    <a:pt x="87462" y="279299"/>
                  </a:lnTo>
                  <a:lnTo>
                    <a:pt x="86695" y="278530"/>
                  </a:lnTo>
                  <a:lnTo>
                    <a:pt x="86695" y="277760"/>
                  </a:lnTo>
                  <a:lnTo>
                    <a:pt x="87900" y="273530"/>
                  </a:lnTo>
                  <a:lnTo>
                    <a:pt x="77489" y="270835"/>
                  </a:lnTo>
                  <a:close/>
                </a:path>
                <a:path w="116840" h="299084">
                  <a:moveTo>
                    <a:pt x="87900" y="273530"/>
                  </a:moveTo>
                  <a:lnTo>
                    <a:pt x="86695" y="277760"/>
                  </a:lnTo>
                  <a:lnTo>
                    <a:pt x="86695" y="278530"/>
                  </a:lnTo>
                  <a:lnTo>
                    <a:pt x="87462" y="279299"/>
                  </a:lnTo>
                  <a:lnTo>
                    <a:pt x="88229" y="279299"/>
                  </a:lnTo>
                  <a:lnTo>
                    <a:pt x="88996" y="280068"/>
                  </a:lnTo>
                  <a:lnTo>
                    <a:pt x="89764" y="279299"/>
                  </a:lnTo>
                  <a:lnTo>
                    <a:pt x="89764" y="278530"/>
                  </a:lnTo>
                  <a:lnTo>
                    <a:pt x="90963" y="274323"/>
                  </a:lnTo>
                  <a:lnTo>
                    <a:pt x="87900" y="273530"/>
                  </a:lnTo>
                  <a:close/>
                </a:path>
                <a:path w="116840" h="299084">
                  <a:moveTo>
                    <a:pt x="90963" y="274323"/>
                  </a:moveTo>
                  <a:lnTo>
                    <a:pt x="89764" y="278530"/>
                  </a:lnTo>
                  <a:lnTo>
                    <a:pt x="89764" y="279299"/>
                  </a:lnTo>
                  <a:lnTo>
                    <a:pt x="88996" y="280068"/>
                  </a:lnTo>
                  <a:lnTo>
                    <a:pt x="98751" y="280068"/>
                  </a:lnTo>
                  <a:lnTo>
                    <a:pt x="101272" y="276991"/>
                  </a:lnTo>
                  <a:lnTo>
                    <a:pt x="90963" y="274323"/>
                  </a:lnTo>
                  <a:close/>
                </a:path>
                <a:path w="116840" h="299084">
                  <a:moveTo>
                    <a:pt x="2301" y="0"/>
                  </a:moveTo>
                  <a:lnTo>
                    <a:pt x="0" y="0"/>
                  </a:lnTo>
                  <a:lnTo>
                    <a:pt x="0" y="3078"/>
                  </a:lnTo>
                  <a:lnTo>
                    <a:pt x="767" y="3078"/>
                  </a:lnTo>
                  <a:lnTo>
                    <a:pt x="19180" y="9232"/>
                  </a:lnTo>
                  <a:lnTo>
                    <a:pt x="60609" y="26160"/>
                  </a:lnTo>
                  <a:lnTo>
                    <a:pt x="93600" y="52321"/>
                  </a:lnTo>
                  <a:lnTo>
                    <a:pt x="112014" y="92330"/>
                  </a:lnTo>
                  <a:lnTo>
                    <a:pt x="113548" y="113874"/>
                  </a:lnTo>
                  <a:lnTo>
                    <a:pt x="113548" y="137726"/>
                  </a:lnTo>
                  <a:lnTo>
                    <a:pt x="112014" y="150036"/>
                  </a:lnTo>
                  <a:lnTo>
                    <a:pt x="108944" y="177736"/>
                  </a:lnTo>
                  <a:lnTo>
                    <a:pt x="105876" y="191585"/>
                  </a:lnTo>
                  <a:lnTo>
                    <a:pt x="103573" y="206204"/>
                  </a:lnTo>
                  <a:lnTo>
                    <a:pt x="100505" y="220823"/>
                  </a:lnTo>
                  <a:lnTo>
                    <a:pt x="96668" y="236211"/>
                  </a:lnTo>
                  <a:lnTo>
                    <a:pt x="89764" y="266988"/>
                  </a:lnTo>
                  <a:lnTo>
                    <a:pt x="87900" y="273530"/>
                  </a:lnTo>
                  <a:lnTo>
                    <a:pt x="90963" y="274323"/>
                  </a:lnTo>
                  <a:lnTo>
                    <a:pt x="92833" y="267758"/>
                  </a:lnTo>
                  <a:lnTo>
                    <a:pt x="99738" y="236981"/>
                  </a:lnTo>
                  <a:lnTo>
                    <a:pt x="103573" y="221593"/>
                  </a:lnTo>
                  <a:lnTo>
                    <a:pt x="106643" y="206974"/>
                  </a:lnTo>
                  <a:lnTo>
                    <a:pt x="108944" y="192355"/>
                  </a:lnTo>
                  <a:lnTo>
                    <a:pt x="112014" y="177736"/>
                  </a:lnTo>
                  <a:lnTo>
                    <a:pt x="113548" y="163887"/>
                  </a:lnTo>
                  <a:lnTo>
                    <a:pt x="116616" y="137726"/>
                  </a:lnTo>
                  <a:lnTo>
                    <a:pt x="116616" y="113874"/>
                  </a:lnTo>
                  <a:lnTo>
                    <a:pt x="109711" y="73094"/>
                  </a:lnTo>
                  <a:lnTo>
                    <a:pt x="83626" y="37702"/>
                  </a:lnTo>
                  <a:lnTo>
                    <a:pt x="37593" y="12311"/>
                  </a:lnTo>
                  <a:lnTo>
                    <a:pt x="2301" y="0"/>
                  </a:lnTo>
                  <a:close/>
                </a:path>
              </a:pathLst>
            </a:custGeom>
            <a:solidFill>
              <a:srgbClr val="010101"/>
            </a:solidFill>
          </p:spPr>
          <p:txBody>
            <a:bodyPr wrap="square" lIns="0" tIns="0" rIns="0" bIns="0" rtlCol="0"/>
            <a:lstStyle/>
            <a:p>
              <a:endParaRPr sz="1266"/>
            </a:p>
          </p:txBody>
        </p:sp>
      </p:grpSp>
      <p:grpSp>
        <p:nvGrpSpPr>
          <p:cNvPr id="12" name="object 12"/>
          <p:cNvGrpSpPr/>
          <p:nvPr/>
        </p:nvGrpSpPr>
        <p:grpSpPr>
          <a:xfrm>
            <a:off x="5564249" y="5847857"/>
            <a:ext cx="192881" cy="193775"/>
            <a:chOff x="5746132" y="8316953"/>
            <a:chExt cx="274320" cy="275590"/>
          </a:xfrm>
        </p:grpSpPr>
        <p:sp>
          <p:nvSpPr>
            <p:cNvPr id="13" name="object 13"/>
            <p:cNvSpPr/>
            <p:nvPr/>
          </p:nvSpPr>
          <p:spPr>
            <a:xfrm>
              <a:off x="5747675" y="8318496"/>
              <a:ext cx="271145" cy="272415"/>
            </a:xfrm>
            <a:custGeom>
              <a:avLst/>
              <a:gdLst/>
              <a:ahLst/>
              <a:cxnLst/>
              <a:rect l="l" t="t" r="r" b="b"/>
              <a:pathLst>
                <a:path w="271145" h="272415">
                  <a:moveTo>
                    <a:pt x="225560" y="0"/>
                  </a:moveTo>
                  <a:lnTo>
                    <a:pt x="45265" y="0"/>
                  </a:lnTo>
                  <a:lnTo>
                    <a:pt x="41645" y="17805"/>
                  </a:lnTo>
                  <a:lnTo>
                    <a:pt x="31839" y="32219"/>
                  </a:lnTo>
                  <a:lnTo>
                    <a:pt x="17429" y="41873"/>
                  </a:lnTo>
                  <a:lnTo>
                    <a:pt x="0" y="45396"/>
                  </a:lnTo>
                  <a:lnTo>
                    <a:pt x="0" y="226978"/>
                  </a:lnTo>
                  <a:lnTo>
                    <a:pt x="17429" y="230500"/>
                  </a:lnTo>
                  <a:lnTo>
                    <a:pt x="31839" y="240154"/>
                  </a:lnTo>
                  <a:lnTo>
                    <a:pt x="41645" y="254569"/>
                  </a:lnTo>
                  <a:lnTo>
                    <a:pt x="45265" y="272374"/>
                  </a:lnTo>
                  <a:lnTo>
                    <a:pt x="225560" y="272374"/>
                  </a:lnTo>
                  <a:lnTo>
                    <a:pt x="229181" y="254569"/>
                  </a:lnTo>
                  <a:lnTo>
                    <a:pt x="238987" y="240154"/>
                  </a:lnTo>
                  <a:lnTo>
                    <a:pt x="253396" y="230500"/>
                  </a:lnTo>
                  <a:lnTo>
                    <a:pt x="270827" y="226978"/>
                  </a:lnTo>
                  <a:lnTo>
                    <a:pt x="270827" y="45396"/>
                  </a:lnTo>
                  <a:lnTo>
                    <a:pt x="253396" y="41873"/>
                  </a:lnTo>
                  <a:lnTo>
                    <a:pt x="238987" y="32219"/>
                  </a:lnTo>
                  <a:lnTo>
                    <a:pt x="229181" y="17805"/>
                  </a:lnTo>
                  <a:lnTo>
                    <a:pt x="225560" y="0"/>
                  </a:lnTo>
                  <a:close/>
                </a:path>
              </a:pathLst>
            </a:custGeom>
            <a:solidFill>
              <a:srgbClr val="01CC99"/>
            </a:solidFill>
          </p:spPr>
          <p:txBody>
            <a:bodyPr wrap="square" lIns="0" tIns="0" rIns="0" bIns="0" rtlCol="0"/>
            <a:lstStyle/>
            <a:p>
              <a:endParaRPr sz="1266"/>
            </a:p>
          </p:txBody>
        </p:sp>
        <p:sp>
          <p:nvSpPr>
            <p:cNvPr id="14" name="object 14"/>
            <p:cNvSpPr/>
            <p:nvPr/>
          </p:nvSpPr>
          <p:spPr>
            <a:xfrm>
              <a:off x="5747675" y="8318496"/>
              <a:ext cx="271145" cy="272415"/>
            </a:xfrm>
            <a:custGeom>
              <a:avLst/>
              <a:gdLst/>
              <a:ahLst/>
              <a:cxnLst/>
              <a:rect l="l" t="t" r="r" b="b"/>
              <a:pathLst>
                <a:path w="271145" h="272415">
                  <a:moveTo>
                    <a:pt x="45265" y="0"/>
                  </a:moveTo>
                  <a:lnTo>
                    <a:pt x="41645" y="17804"/>
                  </a:lnTo>
                  <a:lnTo>
                    <a:pt x="31839" y="32219"/>
                  </a:lnTo>
                  <a:lnTo>
                    <a:pt x="17430" y="41873"/>
                  </a:lnTo>
                  <a:lnTo>
                    <a:pt x="0" y="45395"/>
                  </a:lnTo>
                  <a:lnTo>
                    <a:pt x="0" y="226978"/>
                  </a:lnTo>
                  <a:lnTo>
                    <a:pt x="17430" y="230501"/>
                  </a:lnTo>
                  <a:lnTo>
                    <a:pt x="31839" y="240154"/>
                  </a:lnTo>
                  <a:lnTo>
                    <a:pt x="41645" y="254569"/>
                  </a:lnTo>
                  <a:lnTo>
                    <a:pt x="45265" y="272374"/>
                  </a:lnTo>
                  <a:lnTo>
                    <a:pt x="225561" y="272374"/>
                  </a:lnTo>
                  <a:lnTo>
                    <a:pt x="229181" y="254569"/>
                  </a:lnTo>
                  <a:lnTo>
                    <a:pt x="238987" y="240154"/>
                  </a:lnTo>
                  <a:lnTo>
                    <a:pt x="253397" y="230501"/>
                  </a:lnTo>
                  <a:lnTo>
                    <a:pt x="270827" y="226978"/>
                  </a:lnTo>
                  <a:lnTo>
                    <a:pt x="270827" y="45395"/>
                  </a:lnTo>
                  <a:lnTo>
                    <a:pt x="253397" y="41873"/>
                  </a:lnTo>
                  <a:lnTo>
                    <a:pt x="238987" y="32219"/>
                  </a:lnTo>
                  <a:lnTo>
                    <a:pt x="229181" y="17804"/>
                  </a:lnTo>
                  <a:lnTo>
                    <a:pt x="225561" y="0"/>
                  </a:lnTo>
                  <a:lnTo>
                    <a:pt x="45265" y="0"/>
                  </a:lnTo>
                  <a:close/>
                </a:path>
              </a:pathLst>
            </a:custGeom>
            <a:ln w="3175">
              <a:solidFill>
                <a:srgbClr val="010101"/>
              </a:solidFill>
            </a:ln>
          </p:spPr>
          <p:txBody>
            <a:bodyPr wrap="square" lIns="0" tIns="0" rIns="0" bIns="0" rtlCol="0"/>
            <a:lstStyle/>
            <a:p>
              <a:endParaRPr sz="1266"/>
            </a:p>
          </p:txBody>
        </p:sp>
      </p:grpSp>
      <p:grpSp>
        <p:nvGrpSpPr>
          <p:cNvPr id="15" name="object 15"/>
          <p:cNvGrpSpPr/>
          <p:nvPr/>
        </p:nvGrpSpPr>
        <p:grpSpPr>
          <a:xfrm>
            <a:off x="5806971" y="6072916"/>
            <a:ext cx="921544" cy="586680"/>
            <a:chOff x="6091335" y="8637035"/>
            <a:chExt cx="1310640" cy="834390"/>
          </a:xfrm>
        </p:grpSpPr>
        <p:sp>
          <p:nvSpPr>
            <p:cNvPr id="16" name="object 16"/>
            <p:cNvSpPr/>
            <p:nvPr/>
          </p:nvSpPr>
          <p:spPr>
            <a:xfrm>
              <a:off x="6092922" y="8962500"/>
              <a:ext cx="1134745" cy="95885"/>
            </a:xfrm>
            <a:custGeom>
              <a:avLst/>
              <a:gdLst/>
              <a:ahLst/>
              <a:cxnLst/>
              <a:rect l="l" t="t" r="r" b="b"/>
              <a:pathLst>
                <a:path w="1134745" h="95884">
                  <a:moveTo>
                    <a:pt x="0" y="80019"/>
                  </a:moveTo>
                  <a:lnTo>
                    <a:pt x="48825" y="55447"/>
                  </a:lnTo>
                  <a:lnTo>
                    <a:pt x="98203" y="33017"/>
                  </a:lnTo>
                  <a:lnTo>
                    <a:pt x="148870" y="14871"/>
                  </a:lnTo>
                  <a:lnTo>
                    <a:pt x="201562" y="3151"/>
                  </a:lnTo>
                  <a:lnTo>
                    <a:pt x="257017" y="0"/>
                  </a:lnTo>
                  <a:lnTo>
                    <a:pt x="298064" y="5971"/>
                  </a:lnTo>
                  <a:lnTo>
                    <a:pt x="340292" y="19789"/>
                  </a:lnTo>
                  <a:lnTo>
                    <a:pt x="383661" y="38278"/>
                  </a:lnTo>
                  <a:lnTo>
                    <a:pt x="428131" y="58260"/>
                  </a:lnTo>
                  <a:lnTo>
                    <a:pt x="473660" y="76560"/>
                  </a:lnTo>
                  <a:lnTo>
                    <a:pt x="520210" y="90001"/>
                  </a:lnTo>
                  <a:lnTo>
                    <a:pt x="567739" y="95407"/>
                  </a:lnTo>
                  <a:lnTo>
                    <a:pt x="611457" y="91404"/>
                  </a:lnTo>
                  <a:lnTo>
                    <a:pt x="657827" y="80837"/>
                  </a:lnTo>
                  <a:lnTo>
                    <a:pt x="705690" y="65869"/>
                  </a:lnTo>
                  <a:lnTo>
                    <a:pt x="753885" y="48665"/>
                  </a:lnTo>
                  <a:lnTo>
                    <a:pt x="801253" y="31389"/>
                  </a:lnTo>
                  <a:lnTo>
                    <a:pt x="846634" y="16205"/>
                  </a:lnTo>
                  <a:lnTo>
                    <a:pt x="888869" y="5277"/>
                  </a:lnTo>
                  <a:lnTo>
                    <a:pt x="926796" y="769"/>
                  </a:lnTo>
                  <a:lnTo>
                    <a:pt x="979501" y="4844"/>
                  </a:lnTo>
                  <a:lnTo>
                    <a:pt x="1024730" y="17487"/>
                  </a:lnTo>
                  <a:lnTo>
                    <a:pt x="1064398" y="36556"/>
                  </a:lnTo>
                  <a:lnTo>
                    <a:pt x="1100420" y="59910"/>
                  </a:lnTo>
                  <a:lnTo>
                    <a:pt x="1134712" y="85405"/>
                  </a:lnTo>
                </a:path>
              </a:pathLst>
            </a:custGeom>
            <a:ln w="3175">
              <a:solidFill>
                <a:srgbClr val="010101"/>
              </a:solidFill>
            </a:ln>
          </p:spPr>
          <p:txBody>
            <a:bodyPr wrap="square" lIns="0" tIns="0" rIns="0" bIns="0" rtlCol="0"/>
            <a:lstStyle/>
            <a:p>
              <a:endParaRPr sz="1266"/>
            </a:p>
          </p:txBody>
        </p:sp>
        <p:pic>
          <p:nvPicPr>
            <p:cNvPr id="17" name="object 17"/>
            <p:cNvPicPr/>
            <p:nvPr/>
          </p:nvPicPr>
          <p:blipFill>
            <a:blip r:embed="rId5" cstate="print"/>
            <a:stretch>
              <a:fillRect/>
            </a:stretch>
          </p:blipFill>
          <p:spPr>
            <a:xfrm>
              <a:off x="6165032" y="8827078"/>
              <a:ext cx="250128" cy="226216"/>
            </a:xfrm>
            <a:prstGeom prst="rect">
              <a:avLst/>
            </a:prstGeom>
          </p:spPr>
        </p:pic>
        <p:sp>
          <p:nvSpPr>
            <p:cNvPr id="18" name="object 18"/>
            <p:cNvSpPr/>
            <p:nvPr/>
          </p:nvSpPr>
          <p:spPr>
            <a:xfrm>
              <a:off x="6240996" y="8637041"/>
              <a:ext cx="592455" cy="735965"/>
            </a:xfrm>
            <a:custGeom>
              <a:avLst/>
              <a:gdLst/>
              <a:ahLst/>
              <a:cxnLst/>
              <a:rect l="l" t="t" r="r" b="b"/>
              <a:pathLst>
                <a:path w="592454" h="735965">
                  <a:moveTo>
                    <a:pt x="568502" y="15392"/>
                  </a:moveTo>
                  <a:lnTo>
                    <a:pt x="567728" y="14617"/>
                  </a:lnTo>
                  <a:lnTo>
                    <a:pt x="566966" y="14617"/>
                  </a:lnTo>
                  <a:lnTo>
                    <a:pt x="515569" y="9232"/>
                  </a:lnTo>
                  <a:lnTo>
                    <a:pt x="464159" y="5384"/>
                  </a:lnTo>
                  <a:lnTo>
                    <a:pt x="426567" y="3073"/>
                  </a:lnTo>
                  <a:lnTo>
                    <a:pt x="389737" y="774"/>
                  </a:lnTo>
                  <a:lnTo>
                    <a:pt x="365950" y="0"/>
                  </a:lnTo>
                  <a:lnTo>
                    <a:pt x="319151" y="0"/>
                  </a:lnTo>
                  <a:lnTo>
                    <a:pt x="275424" y="1536"/>
                  </a:lnTo>
                  <a:lnTo>
                    <a:pt x="233997" y="6159"/>
                  </a:lnTo>
                  <a:lnTo>
                    <a:pt x="196405" y="14617"/>
                  </a:lnTo>
                  <a:lnTo>
                    <a:pt x="147294" y="32321"/>
                  </a:lnTo>
                  <a:lnTo>
                    <a:pt x="92824" y="66167"/>
                  </a:lnTo>
                  <a:lnTo>
                    <a:pt x="59067" y="96951"/>
                  </a:lnTo>
                  <a:lnTo>
                    <a:pt x="48323" y="108483"/>
                  </a:lnTo>
                  <a:lnTo>
                    <a:pt x="37592" y="119265"/>
                  </a:lnTo>
                  <a:lnTo>
                    <a:pt x="17640" y="142341"/>
                  </a:lnTo>
                  <a:lnTo>
                    <a:pt x="13982" y="146926"/>
                  </a:lnTo>
                  <a:lnTo>
                    <a:pt x="6134" y="140030"/>
                  </a:lnTo>
                  <a:lnTo>
                    <a:pt x="0" y="166966"/>
                  </a:lnTo>
                  <a:lnTo>
                    <a:pt x="24549" y="156197"/>
                  </a:lnTo>
                  <a:lnTo>
                    <a:pt x="21031" y="153111"/>
                  </a:lnTo>
                  <a:lnTo>
                    <a:pt x="16421" y="149059"/>
                  </a:lnTo>
                  <a:lnTo>
                    <a:pt x="60604" y="99250"/>
                  </a:lnTo>
                  <a:lnTo>
                    <a:pt x="95123" y="68478"/>
                  </a:lnTo>
                  <a:lnTo>
                    <a:pt x="134251" y="42316"/>
                  </a:lnTo>
                  <a:lnTo>
                    <a:pt x="180289" y="22313"/>
                  </a:lnTo>
                  <a:lnTo>
                    <a:pt x="234759" y="9232"/>
                  </a:lnTo>
                  <a:lnTo>
                    <a:pt x="275424" y="4622"/>
                  </a:lnTo>
                  <a:lnTo>
                    <a:pt x="319151" y="3073"/>
                  </a:lnTo>
                  <a:lnTo>
                    <a:pt x="365950" y="3073"/>
                  </a:lnTo>
                  <a:lnTo>
                    <a:pt x="389737" y="3848"/>
                  </a:lnTo>
                  <a:lnTo>
                    <a:pt x="464159" y="8458"/>
                  </a:lnTo>
                  <a:lnTo>
                    <a:pt x="514794" y="12306"/>
                  </a:lnTo>
                  <a:lnTo>
                    <a:pt x="566966" y="17691"/>
                  </a:lnTo>
                  <a:lnTo>
                    <a:pt x="567728" y="17691"/>
                  </a:lnTo>
                  <a:lnTo>
                    <a:pt x="568502" y="16929"/>
                  </a:lnTo>
                  <a:lnTo>
                    <a:pt x="568502" y="15392"/>
                  </a:lnTo>
                  <a:close/>
                </a:path>
                <a:path w="592454" h="735965">
                  <a:moveTo>
                    <a:pt x="592289" y="707859"/>
                  </a:moveTo>
                  <a:lnTo>
                    <a:pt x="582841" y="712431"/>
                  </a:lnTo>
                  <a:lnTo>
                    <a:pt x="469531" y="463194"/>
                  </a:lnTo>
                  <a:lnTo>
                    <a:pt x="469531" y="462419"/>
                  </a:lnTo>
                  <a:lnTo>
                    <a:pt x="467233" y="462419"/>
                  </a:lnTo>
                  <a:lnTo>
                    <a:pt x="466458" y="463194"/>
                  </a:lnTo>
                  <a:lnTo>
                    <a:pt x="466458" y="464731"/>
                  </a:lnTo>
                  <a:lnTo>
                    <a:pt x="579755" y="713930"/>
                  </a:lnTo>
                  <a:lnTo>
                    <a:pt x="570039" y="718642"/>
                  </a:lnTo>
                  <a:lnTo>
                    <a:pt x="591515" y="735558"/>
                  </a:lnTo>
                  <a:lnTo>
                    <a:pt x="591985" y="718642"/>
                  </a:lnTo>
                  <a:lnTo>
                    <a:pt x="592048" y="716330"/>
                  </a:lnTo>
                  <a:lnTo>
                    <a:pt x="592162" y="712431"/>
                  </a:lnTo>
                  <a:lnTo>
                    <a:pt x="592289" y="707859"/>
                  </a:lnTo>
                  <a:close/>
                </a:path>
              </a:pathLst>
            </a:custGeom>
            <a:solidFill>
              <a:srgbClr val="010101"/>
            </a:solidFill>
          </p:spPr>
          <p:txBody>
            <a:bodyPr wrap="square" lIns="0" tIns="0" rIns="0" bIns="0" rtlCol="0"/>
            <a:lstStyle/>
            <a:p>
              <a:endParaRPr sz="1266"/>
            </a:p>
          </p:txBody>
        </p:sp>
        <p:sp>
          <p:nvSpPr>
            <p:cNvPr id="19" name="object 19"/>
            <p:cNvSpPr/>
            <p:nvPr/>
          </p:nvSpPr>
          <p:spPr>
            <a:xfrm>
              <a:off x="6265546" y="9374139"/>
              <a:ext cx="1134745" cy="95885"/>
            </a:xfrm>
            <a:custGeom>
              <a:avLst/>
              <a:gdLst/>
              <a:ahLst/>
              <a:cxnLst/>
              <a:rect l="l" t="t" r="r" b="b"/>
              <a:pathLst>
                <a:path w="1134745" h="95884">
                  <a:moveTo>
                    <a:pt x="0" y="80019"/>
                  </a:moveTo>
                  <a:lnTo>
                    <a:pt x="48825" y="55816"/>
                  </a:lnTo>
                  <a:lnTo>
                    <a:pt x="98203" y="33571"/>
                  </a:lnTo>
                  <a:lnTo>
                    <a:pt x="148870" y="15425"/>
                  </a:lnTo>
                  <a:lnTo>
                    <a:pt x="201562" y="3520"/>
                  </a:lnTo>
                  <a:lnTo>
                    <a:pt x="257017" y="0"/>
                  </a:lnTo>
                  <a:lnTo>
                    <a:pt x="298064" y="6011"/>
                  </a:lnTo>
                  <a:lnTo>
                    <a:pt x="340292" y="19924"/>
                  </a:lnTo>
                  <a:lnTo>
                    <a:pt x="383661" y="38520"/>
                  </a:lnTo>
                  <a:lnTo>
                    <a:pt x="428131" y="58583"/>
                  </a:lnTo>
                  <a:lnTo>
                    <a:pt x="473660" y="76897"/>
                  </a:lnTo>
                  <a:lnTo>
                    <a:pt x="520210" y="90244"/>
                  </a:lnTo>
                  <a:lnTo>
                    <a:pt x="567739" y="95407"/>
                  </a:lnTo>
                  <a:lnTo>
                    <a:pt x="611457" y="91404"/>
                  </a:lnTo>
                  <a:lnTo>
                    <a:pt x="657827" y="80837"/>
                  </a:lnTo>
                  <a:lnTo>
                    <a:pt x="705690" y="65869"/>
                  </a:lnTo>
                  <a:lnTo>
                    <a:pt x="753885" y="48665"/>
                  </a:lnTo>
                  <a:lnTo>
                    <a:pt x="801253" y="31389"/>
                  </a:lnTo>
                  <a:lnTo>
                    <a:pt x="846634" y="16205"/>
                  </a:lnTo>
                  <a:lnTo>
                    <a:pt x="888869" y="5277"/>
                  </a:lnTo>
                  <a:lnTo>
                    <a:pt x="926796" y="769"/>
                  </a:lnTo>
                  <a:lnTo>
                    <a:pt x="979206" y="4844"/>
                  </a:lnTo>
                  <a:lnTo>
                    <a:pt x="1024398" y="17487"/>
                  </a:lnTo>
                  <a:lnTo>
                    <a:pt x="1064177" y="36556"/>
                  </a:lnTo>
                  <a:lnTo>
                    <a:pt x="1100347" y="59910"/>
                  </a:lnTo>
                  <a:lnTo>
                    <a:pt x="1134712" y="85405"/>
                  </a:lnTo>
                </a:path>
              </a:pathLst>
            </a:custGeom>
            <a:ln w="3175">
              <a:solidFill>
                <a:srgbClr val="3467FF"/>
              </a:solidFill>
            </a:ln>
          </p:spPr>
          <p:txBody>
            <a:bodyPr wrap="square" lIns="0" tIns="0" rIns="0" bIns="0" rtlCol="0"/>
            <a:lstStyle/>
            <a:p>
              <a:endParaRPr sz="1266"/>
            </a:p>
          </p:txBody>
        </p:sp>
      </p:grpSp>
      <p:sp>
        <p:nvSpPr>
          <p:cNvPr id="20" name="object 20"/>
          <p:cNvSpPr txBox="1"/>
          <p:nvPr/>
        </p:nvSpPr>
        <p:spPr>
          <a:xfrm>
            <a:off x="6406037" y="6668279"/>
            <a:ext cx="164753" cy="92835"/>
          </a:xfrm>
          <a:prstGeom prst="rect">
            <a:avLst/>
          </a:prstGeom>
        </p:spPr>
        <p:txBody>
          <a:bodyPr vert="horz" wrap="square" lIns="0" tIns="11609" rIns="0" bIns="0" rtlCol="0">
            <a:spAutoFit/>
          </a:bodyPr>
          <a:lstStyle/>
          <a:p>
            <a:pPr marL="8929">
              <a:spcBef>
                <a:spcPts val="91"/>
              </a:spcBef>
            </a:pPr>
            <a:r>
              <a:rPr sz="527" spc="-18" dirty="0">
                <a:latin typeface="Times New Roman"/>
                <a:cs typeface="Times New Roman"/>
              </a:rPr>
              <a:t>RNA</a:t>
            </a:r>
            <a:endParaRPr sz="527">
              <a:latin typeface="Times New Roman"/>
              <a:cs typeface="Times New Roman"/>
            </a:endParaRPr>
          </a:p>
        </p:txBody>
      </p:sp>
      <p:sp>
        <p:nvSpPr>
          <p:cNvPr id="21" name="object 21"/>
          <p:cNvSpPr txBox="1"/>
          <p:nvPr/>
        </p:nvSpPr>
        <p:spPr>
          <a:xfrm>
            <a:off x="6630989" y="6303103"/>
            <a:ext cx="168770" cy="92835"/>
          </a:xfrm>
          <a:prstGeom prst="rect">
            <a:avLst/>
          </a:prstGeom>
        </p:spPr>
        <p:txBody>
          <a:bodyPr vert="horz" wrap="square" lIns="0" tIns="11609" rIns="0" bIns="0" rtlCol="0">
            <a:spAutoFit/>
          </a:bodyPr>
          <a:lstStyle/>
          <a:p>
            <a:pPr marL="8929">
              <a:spcBef>
                <a:spcPts val="91"/>
              </a:spcBef>
            </a:pPr>
            <a:r>
              <a:rPr sz="527" spc="-18" dirty="0">
                <a:latin typeface="Times New Roman"/>
                <a:cs typeface="Times New Roman"/>
              </a:rPr>
              <a:t>DNA</a:t>
            </a:r>
            <a:endParaRPr sz="527">
              <a:latin typeface="Times New Roman"/>
              <a:cs typeface="Times New Roman"/>
            </a:endParaRPr>
          </a:p>
        </p:txBody>
      </p:sp>
      <p:sp>
        <p:nvSpPr>
          <p:cNvPr id="22" name="object 22"/>
          <p:cNvSpPr/>
          <p:nvPr/>
        </p:nvSpPr>
        <p:spPr>
          <a:xfrm>
            <a:off x="5634384" y="6584160"/>
            <a:ext cx="226814" cy="42416"/>
          </a:xfrm>
          <a:custGeom>
            <a:avLst/>
            <a:gdLst/>
            <a:ahLst/>
            <a:cxnLst/>
            <a:rect l="l" t="t" r="r" b="b"/>
            <a:pathLst>
              <a:path w="322579" h="60325">
                <a:moveTo>
                  <a:pt x="25645" y="10771"/>
                </a:moveTo>
                <a:lnTo>
                  <a:pt x="25173" y="10771"/>
                </a:lnTo>
                <a:lnTo>
                  <a:pt x="24933" y="12310"/>
                </a:lnTo>
                <a:lnTo>
                  <a:pt x="24814" y="13080"/>
                </a:lnTo>
                <a:lnTo>
                  <a:pt x="24716" y="13706"/>
                </a:lnTo>
                <a:lnTo>
                  <a:pt x="320695" y="60014"/>
                </a:lnTo>
                <a:lnTo>
                  <a:pt x="321462" y="60014"/>
                </a:lnTo>
                <a:lnTo>
                  <a:pt x="322230" y="59245"/>
                </a:lnTo>
                <a:lnTo>
                  <a:pt x="322230" y="56937"/>
                </a:lnTo>
                <a:lnTo>
                  <a:pt x="321462" y="56937"/>
                </a:lnTo>
                <a:lnTo>
                  <a:pt x="25645" y="10771"/>
                </a:lnTo>
                <a:close/>
              </a:path>
              <a:path w="322579" h="60325">
                <a:moveTo>
                  <a:pt x="26851" y="0"/>
                </a:moveTo>
                <a:lnTo>
                  <a:pt x="0" y="8463"/>
                </a:lnTo>
                <a:lnTo>
                  <a:pt x="23016" y="24621"/>
                </a:lnTo>
                <a:lnTo>
                  <a:pt x="24716" y="13706"/>
                </a:lnTo>
                <a:lnTo>
                  <a:pt x="20714" y="13080"/>
                </a:lnTo>
                <a:lnTo>
                  <a:pt x="19946" y="13080"/>
                </a:lnTo>
                <a:lnTo>
                  <a:pt x="19179" y="12310"/>
                </a:lnTo>
                <a:lnTo>
                  <a:pt x="19179" y="10771"/>
                </a:lnTo>
                <a:lnTo>
                  <a:pt x="19946" y="10002"/>
                </a:lnTo>
                <a:lnTo>
                  <a:pt x="25293" y="10002"/>
                </a:lnTo>
                <a:lnTo>
                  <a:pt x="26851" y="0"/>
                </a:lnTo>
                <a:close/>
              </a:path>
              <a:path w="322579" h="60325">
                <a:moveTo>
                  <a:pt x="20714" y="10002"/>
                </a:moveTo>
                <a:lnTo>
                  <a:pt x="19946" y="10002"/>
                </a:lnTo>
                <a:lnTo>
                  <a:pt x="19179" y="10771"/>
                </a:lnTo>
                <a:lnTo>
                  <a:pt x="19179" y="12310"/>
                </a:lnTo>
                <a:lnTo>
                  <a:pt x="19946" y="13080"/>
                </a:lnTo>
                <a:lnTo>
                  <a:pt x="20714" y="13080"/>
                </a:lnTo>
                <a:lnTo>
                  <a:pt x="24716" y="13706"/>
                </a:lnTo>
                <a:lnTo>
                  <a:pt x="25173" y="10771"/>
                </a:lnTo>
                <a:lnTo>
                  <a:pt x="25645" y="10771"/>
                </a:lnTo>
                <a:lnTo>
                  <a:pt x="20714" y="10002"/>
                </a:lnTo>
                <a:close/>
              </a:path>
              <a:path w="322579" h="60325">
                <a:moveTo>
                  <a:pt x="25293" y="10002"/>
                </a:moveTo>
                <a:lnTo>
                  <a:pt x="20714" y="10002"/>
                </a:lnTo>
                <a:lnTo>
                  <a:pt x="25645" y="10771"/>
                </a:lnTo>
                <a:lnTo>
                  <a:pt x="25173" y="10771"/>
                </a:lnTo>
                <a:lnTo>
                  <a:pt x="25293" y="10002"/>
                </a:lnTo>
                <a:close/>
              </a:path>
            </a:pathLst>
          </a:custGeom>
          <a:solidFill>
            <a:srgbClr val="010101"/>
          </a:solidFill>
        </p:spPr>
        <p:txBody>
          <a:bodyPr wrap="square" lIns="0" tIns="0" rIns="0" bIns="0" rtlCol="0"/>
          <a:lstStyle/>
          <a:p>
            <a:endParaRPr sz="1266"/>
          </a:p>
        </p:txBody>
      </p:sp>
      <p:pic>
        <p:nvPicPr>
          <p:cNvPr id="23" name="object 23"/>
          <p:cNvPicPr/>
          <p:nvPr/>
        </p:nvPicPr>
        <p:blipFill>
          <a:blip r:embed="rId6" cstate="print"/>
          <a:stretch>
            <a:fillRect/>
          </a:stretch>
        </p:blipFill>
        <p:spPr>
          <a:xfrm>
            <a:off x="5408349" y="6502464"/>
            <a:ext cx="175333" cy="141206"/>
          </a:xfrm>
          <a:prstGeom prst="rect">
            <a:avLst/>
          </a:prstGeom>
        </p:spPr>
      </p:pic>
      <p:sp>
        <p:nvSpPr>
          <p:cNvPr id="24" name="object 24"/>
          <p:cNvSpPr txBox="1"/>
          <p:nvPr/>
        </p:nvSpPr>
        <p:spPr>
          <a:xfrm>
            <a:off x="5143727" y="6519505"/>
            <a:ext cx="218330" cy="92835"/>
          </a:xfrm>
          <a:prstGeom prst="rect">
            <a:avLst/>
          </a:prstGeom>
        </p:spPr>
        <p:txBody>
          <a:bodyPr vert="horz" wrap="square" lIns="0" tIns="11609" rIns="0" bIns="0" rtlCol="0">
            <a:spAutoFit/>
          </a:bodyPr>
          <a:lstStyle/>
          <a:p>
            <a:pPr marL="8929">
              <a:spcBef>
                <a:spcPts val="91"/>
              </a:spcBef>
            </a:pPr>
            <a:r>
              <a:rPr sz="527" spc="-7" dirty="0">
                <a:latin typeface="Times New Roman"/>
                <a:cs typeface="Times New Roman"/>
              </a:rPr>
              <a:t>Protein</a:t>
            </a:r>
            <a:endParaRPr sz="527">
              <a:latin typeface="Times New Roman"/>
              <a:cs typeface="Times New Roman"/>
            </a:endParaRPr>
          </a:p>
        </p:txBody>
      </p:sp>
      <p:sp>
        <p:nvSpPr>
          <p:cNvPr id="25" name="object 25"/>
          <p:cNvSpPr txBox="1"/>
          <p:nvPr/>
        </p:nvSpPr>
        <p:spPr>
          <a:xfrm>
            <a:off x="5868210" y="6355041"/>
            <a:ext cx="99566" cy="92835"/>
          </a:xfrm>
          <a:prstGeom prst="rect">
            <a:avLst/>
          </a:prstGeom>
        </p:spPr>
        <p:txBody>
          <a:bodyPr vert="horz" wrap="square" lIns="0" tIns="11609" rIns="0" bIns="0" rtlCol="0">
            <a:spAutoFit/>
          </a:bodyPr>
          <a:lstStyle/>
          <a:p>
            <a:pPr marL="8929">
              <a:spcBef>
                <a:spcPts val="91"/>
              </a:spcBef>
            </a:pPr>
            <a:r>
              <a:rPr sz="527" spc="-18" dirty="0">
                <a:latin typeface="Times New Roman"/>
                <a:cs typeface="Times New Roman"/>
              </a:rPr>
              <a:t>TF</a:t>
            </a:r>
            <a:endParaRPr sz="527">
              <a:latin typeface="Times New Roman"/>
              <a:cs typeface="Times New Roman"/>
            </a:endParaRPr>
          </a:p>
        </p:txBody>
      </p:sp>
      <p:grpSp>
        <p:nvGrpSpPr>
          <p:cNvPr id="26" name="object 26"/>
          <p:cNvGrpSpPr/>
          <p:nvPr/>
        </p:nvGrpSpPr>
        <p:grpSpPr>
          <a:xfrm>
            <a:off x="3856252" y="3036094"/>
            <a:ext cx="4441626" cy="1706017"/>
            <a:chOff x="3316980" y="4318000"/>
            <a:chExt cx="6316980" cy="2426335"/>
          </a:xfrm>
        </p:grpSpPr>
        <p:sp>
          <p:nvSpPr>
            <p:cNvPr id="27" name="object 27"/>
            <p:cNvSpPr/>
            <p:nvPr/>
          </p:nvSpPr>
          <p:spPr>
            <a:xfrm>
              <a:off x="3336030" y="5102896"/>
              <a:ext cx="3160395" cy="1622425"/>
            </a:xfrm>
            <a:custGeom>
              <a:avLst/>
              <a:gdLst/>
              <a:ahLst/>
              <a:cxnLst/>
              <a:rect l="l" t="t" r="r" b="b"/>
              <a:pathLst>
                <a:path w="3160395" h="1622425">
                  <a:moveTo>
                    <a:pt x="3160212" y="0"/>
                  </a:moveTo>
                  <a:lnTo>
                    <a:pt x="3139144" y="1327288"/>
                  </a:lnTo>
                  <a:lnTo>
                    <a:pt x="294953" y="1327288"/>
                  </a:lnTo>
                  <a:lnTo>
                    <a:pt x="251829" y="1349673"/>
                  </a:lnTo>
                  <a:lnTo>
                    <a:pt x="155377" y="1411560"/>
                  </a:lnTo>
                  <a:lnTo>
                    <a:pt x="54974" y="1505050"/>
                  </a:lnTo>
                  <a:lnTo>
                    <a:pt x="0" y="1622242"/>
                  </a:lnTo>
                </a:path>
              </a:pathLst>
            </a:custGeom>
            <a:ln w="38100">
              <a:solidFill>
                <a:srgbClr val="000000"/>
              </a:solidFill>
            </a:ln>
          </p:spPr>
          <p:txBody>
            <a:bodyPr wrap="square" lIns="0" tIns="0" rIns="0" bIns="0" rtlCol="0"/>
            <a:lstStyle/>
            <a:p>
              <a:endParaRPr sz="1266"/>
            </a:p>
          </p:txBody>
        </p:sp>
        <p:sp>
          <p:nvSpPr>
            <p:cNvPr id="28" name="object 28"/>
            <p:cNvSpPr/>
            <p:nvPr/>
          </p:nvSpPr>
          <p:spPr>
            <a:xfrm>
              <a:off x="6454105" y="5102896"/>
              <a:ext cx="3160395" cy="1622425"/>
            </a:xfrm>
            <a:custGeom>
              <a:avLst/>
              <a:gdLst/>
              <a:ahLst/>
              <a:cxnLst/>
              <a:rect l="l" t="t" r="r" b="b"/>
              <a:pathLst>
                <a:path w="3160395" h="1622425">
                  <a:moveTo>
                    <a:pt x="0" y="0"/>
                  </a:moveTo>
                  <a:lnTo>
                    <a:pt x="21068" y="1327288"/>
                  </a:lnTo>
                  <a:lnTo>
                    <a:pt x="2865259" y="1327288"/>
                  </a:lnTo>
                  <a:lnTo>
                    <a:pt x="2908382" y="1349673"/>
                  </a:lnTo>
                  <a:lnTo>
                    <a:pt x="3004835" y="1411560"/>
                  </a:lnTo>
                  <a:lnTo>
                    <a:pt x="3105237" y="1505050"/>
                  </a:lnTo>
                  <a:lnTo>
                    <a:pt x="3160212" y="1622242"/>
                  </a:lnTo>
                </a:path>
              </a:pathLst>
            </a:custGeom>
            <a:ln w="38100">
              <a:solidFill>
                <a:srgbClr val="000000"/>
              </a:solidFill>
            </a:ln>
          </p:spPr>
          <p:txBody>
            <a:bodyPr wrap="square" lIns="0" tIns="0" rIns="0" bIns="0" rtlCol="0"/>
            <a:lstStyle/>
            <a:p>
              <a:endParaRPr sz="1266"/>
            </a:p>
          </p:txBody>
        </p:sp>
        <p:pic>
          <p:nvPicPr>
            <p:cNvPr id="29" name="object 29"/>
            <p:cNvPicPr/>
            <p:nvPr/>
          </p:nvPicPr>
          <p:blipFill>
            <a:blip r:embed="rId7" cstate="print"/>
            <a:stretch>
              <a:fillRect/>
            </a:stretch>
          </p:blipFill>
          <p:spPr>
            <a:xfrm>
              <a:off x="4932124" y="4318000"/>
              <a:ext cx="3086099" cy="1358900"/>
            </a:xfrm>
            <a:prstGeom prst="rect">
              <a:avLst/>
            </a:prstGeom>
          </p:spPr>
        </p:pic>
        <p:pic>
          <p:nvPicPr>
            <p:cNvPr id="30" name="object 30"/>
            <p:cNvPicPr/>
            <p:nvPr/>
          </p:nvPicPr>
          <p:blipFill>
            <a:blip r:embed="rId8" cstate="print"/>
            <a:stretch>
              <a:fillRect/>
            </a:stretch>
          </p:blipFill>
          <p:spPr>
            <a:xfrm>
              <a:off x="4976575" y="4337050"/>
              <a:ext cx="2997199" cy="1269999"/>
            </a:xfrm>
            <a:prstGeom prst="rect">
              <a:avLst/>
            </a:prstGeom>
          </p:spPr>
        </p:pic>
        <p:sp>
          <p:nvSpPr>
            <p:cNvPr id="31" name="object 31"/>
            <p:cNvSpPr/>
            <p:nvPr/>
          </p:nvSpPr>
          <p:spPr>
            <a:xfrm>
              <a:off x="4976574" y="4337050"/>
              <a:ext cx="2997200" cy="1270000"/>
            </a:xfrm>
            <a:custGeom>
              <a:avLst/>
              <a:gdLst/>
              <a:ahLst/>
              <a:cxnLst/>
              <a:rect l="l" t="t" r="r" b="b"/>
              <a:pathLst>
                <a:path w="2997200" h="1270000">
                  <a:moveTo>
                    <a:pt x="190500" y="0"/>
                  </a:moveTo>
                  <a:lnTo>
                    <a:pt x="2806700" y="0"/>
                  </a:lnTo>
                  <a:lnTo>
                    <a:pt x="2850380" y="5031"/>
                  </a:lnTo>
                  <a:lnTo>
                    <a:pt x="2890477" y="19362"/>
                  </a:lnTo>
                  <a:lnTo>
                    <a:pt x="2925848" y="41850"/>
                  </a:lnTo>
                  <a:lnTo>
                    <a:pt x="2955349" y="71351"/>
                  </a:lnTo>
                  <a:lnTo>
                    <a:pt x="2977837" y="106722"/>
                  </a:lnTo>
                  <a:lnTo>
                    <a:pt x="2992168" y="146820"/>
                  </a:lnTo>
                  <a:lnTo>
                    <a:pt x="2997200" y="190500"/>
                  </a:lnTo>
                  <a:lnTo>
                    <a:pt x="2997200" y="1079500"/>
                  </a:lnTo>
                  <a:lnTo>
                    <a:pt x="2992168" y="1123179"/>
                  </a:lnTo>
                  <a:lnTo>
                    <a:pt x="2977837" y="1163277"/>
                  </a:lnTo>
                  <a:lnTo>
                    <a:pt x="2955349" y="1198648"/>
                  </a:lnTo>
                  <a:lnTo>
                    <a:pt x="2925848" y="1228149"/>
                  </a:lnTo>
                  <a:lnTo>
                    <a:pt x="2890477" y="1250637"/>
                  </a:lnTo>
                  <a:lnTo>
                    <a:pt x="2850380" y="1264968"/>
                  </a:lnTo>
                  <a:lnTo>
                    <a:pt x="2806700" y="1270000"/>
                  </a:lnTo>
                  <a:lnTo>
                    <a:pt x="190500" y="1270000"/>
                  </a:lnTo>
                  <a:lnTo>
                    <a:pt x="146820" y="1264968"/>
                  </a:lnTo>
                  <a:lnTo>
                    <a:pt x="106722" y="1250637"/>
                  </a:lnTo>
                  <a:lnTo>
                    <a:pt x="71351" y="1228149"/>
                  </a:lnTo>
                  <a:lnTo>
                    <a:pt x="41850" y="1198648"/>
                  </a:lnTo>
                  <a:lnTo>
                    <a:pt x="19362" y="1163277"/>
                  </a:lnTo>
                  <a:lnTo>
                    <a:pt x="5031" y="1123179"/>
                  </a:lnTo>
                  <a:lnTo>
                    <a:pt x="0" y="10795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12700">
              <a:solidFill>
                <a:srgbClr val="000000"/>
              </a:solidFill>
            </a:ln>
          </p:spPr>
          <p:txBody>
            <a:bodyPr wrap="square" lIns="0" tIns="0" rIns="0" bIns="0" rtlCol="0"/>
            <a:lstStyle/>
            <a:p>
              <a:endParaRPr sz="1266"/>
            </a:p>
          </p:txBody>
        </p:sp>
      </p:grpSp>
      <p:grpSp>
        <p:nvGrpSpPr>
          <p:cNvPr id="33" name="object 33"/>
          <p:cNvGrpSpPr/>
          <p:nvPr/>
        </p:nvGrpSpPr>
        <p:grpSpPr>
          <a:xfrm>
            <a:off x="5014225" y="1486793"/>
            <a:ext cx="2125266" cy="910828"/>
            <a:chOff x="4963874" y="2114550"/>
            <a:chExt cx="3022600" cy="1295400"/>
          </a:xfrm>
        </p:grpSpPr>
        <p:pic>
          <p:nvPicPr>
            <p:cNvPr id="34" name="object 34"/>
            <p:cNvPicPr/>
            <p:nvPr/>
          </p:nvPicPr>
          <p:blipFill>
            <a:blip r:embed="rId9" cstate="print"/>
            <a:stretch>
              <a:fillRect/>
            </a:stretch>
          </p:blipFill>
          <p:spPr>
            <a:xfrm>
              <a:off x="4976575" y="2127249"/>
              <a:ext cx="2997199" cy="1269999"/>
            </a:xfrm>
            <a:prstGeom prst="rect">
              <a:avLst/>
            </a:prstGeom>
          </p:spPr>
        </p:pic>
        <p:sp>
          <p:nvSpPr>
            <p:cNvPr id="35" name="object 35"/>
            <p:cNvSpPr/>
            <p:nvPr/>
          </p:nvSpPr>
          <p:spPr>
            <a:xfrm>
              <a:off x="4976574" y="2127250"/>
              <a:ext cx="2997200" cy="1270000"/>
            </a:xfrm>
            <a:custGeom>
              <a:avLst/>
              <a:gdLst/>
              <a:ahLst/>
              <a:cxnLst/>
              <a:rect l="l" t="t" r="r" b="b"/>
              <a:pathLst>
                <a:path w="2997200" h="1270000">
                  <a:moveTo>
                    <a:pt x="190500" y="0"/>
                  </a:moveTo>
                  <a:lnTo>
                    <a:pt x="2806700" y="0"/>
                  </a:lnTo>
                  <a:lnTo>
                    <a:pt x="2850380" y="5031"/>
                  </a:lnTo>
                  <a:lnTo>
                    <a:pt x="2890477" y="19362"/>
                  </a:lnTo>
                  <a:lnTo>
                    <a:pt x="2925848" y="41850"/>
                  </a:lnTo>
                  <a:lnTo>
                    <a:pt x="2955349" y="71351"/>
                  </a:lnTo>
                  <a:lnTo>
                    <a:pt x="2977837" y="106722"/>
                  </a:lnTo>
                  <a:lnTo>
                    <a:pt x="2992168" y="146820"/>
                  </a:lnTo>
                  <a:lnTo>
                    <a:pt x="2997200" y="190500"/>
                  </a:lnTo>
                  <a:lnTo>
                    <a:pt x="2997200" y="1079500"/>
                  </a:lnTo>
                  <a:lnTo>
                    <a:pt x="2992168" y="1123179"/>
                  </a:lnTo>
                  <a:lnTo>
                    <a:pt x="2977837" y="1163277"/>
                  </a:lnTo>
                  <a:lnTo>
                    <a:pt x="2955349" y="1198648"/>
                  </a:lnTo>
                  <a:lnTo>
                    <a:pt x="2925848" y="1228149"/>
                  </a:lnTo>
                  <a:lnTo>
                    <a:pt x="2890477" y="1250637"/>
                  </a:lnTo>
                  <a:lnTo>
                    <a:pt x="2850380" y="1264968"/>
                  </a:lnTo>
                  <a:lnTo>
                    <a:pt x="2806700" y="1270000"/>
                  </a:lnTo>
                  <a:lnTo>
                    <a:pt x="190500" y="1270000"/>
                  </a:lnTo>
                  <a:lnTo>
                    <a:pt x="146820" y="1264968"/>
                  </a:lnTo>
                  <a:lnTo>
                    <a:pt x="106722" y="1250637"/>
                  </a:lnTo>
                  <a:lnTo>
                    <a:pt x="71351" y="1228149"/>
                  </a:lnTo>
                  <a:lnTo>
                    <a:pt x="41850" y="1198648"/>
                  </a:lnTo>
                  <a:lnTo>
                    <a:pt x="19362" y="1163277"/>
                  </a:lnTo>
                  <a:lnTo>
                    <a:pt x="5031" y="1123179"/>
                  </a:lnTo>
                  <a:lnTo>
                    <a:pt x="0" y="1079500"/>
                  </a:lnTo>
                  <a:lnTo>
                    <a:pt x="0" y="190500"/>
                  </a:lnTo>
                  <a:lnTo>
                    <a:pt x="5031" y="146820"/>
                  </a:lnTo>
                  <a:lnTo>
                    <a:pt x="19362" y="106722"/>
                  </a:lnTo>
                  <a:lnTo>
                    <a:pt x="41850" y="71351"/>
                  </a:lnTo>
                  <a:lnTo>
                    <a:pt x="71351" y="41850"/>
                  </a:lnTo>
                  <a:lnTo>
                    <a:pt x="106722" y="19362"/>
                  </a:lnTo>
                  <a:lnTo>
                    <a:pt x="146820" y="5031"/>
                  </a:lnTo>
                  <a:lnTo>
                    <a:pt x="190500" y="0"/>
                  </a:lnTo>
                  <a:close/>
                </a:path>
              </a:pathLst>
            </a:custGeom>
            <a:ln w="25400">
              <a:solidFill>
                <a:srgbClr val="000000"/>
              </a:solidFill>
            </a:ln>
          </p:spPr>
          <p:txBody>
            <a:bodyPr wrap="square" lIns="0" tIns="0" rIns="0" bIns="0" rtlCol="0"/>
            <a:lstStyle/>
            <a:p>
              <a:endParaRPr sz="1266"/>
            </a:p>
          </p:txBody>
        </p:sp>
      </p:grpSp>
      <p:sp>
        <p:nvSpPr>
          <p:cNvPr id="36" name="object 36"/>
          <p:cNvSpPr txBox="1"/>
          <p:nvPr/>
        </p:nvSpPr>
        <p:spPr>
          <a:xfrm>
            <a:off x="5558767" y="1721636"/>
            <a:ext cx="1036290" cy="420026"/>
          </a:xfrm>
          <a:prstGeom prst="rect">
            <a:avLst/>
          </a:prstGeom>
        </p:spPr>
        <p:txBody>
          <a:bodyPr vert="horz" wrap="square" lIns="0" tIns="8929" rIns="0" bIns="0" rtlCol="0">
            <a:spAutoFit/>
          </a:bodyPr>
          <a:lstStyle/>
          <a:p>
            <a:pPr marL="8929">
              <a:spcBef>
                <a:spcPts val="71"/>
              </a:spcBef>
            </a:pPr>
            <a:r>
              <a:rPr sz="2671" spc="-22" dirty="0">
                <a:solidFill>
                  <a:srgbClr val="FFFFFF"/>
                </a:solidFill>
                <a:latin typeface="Arial MT"/>
                <a:cs typeface="Arial MT"/>
              </a:rPr>
              <a:t>Reality</a:t>
            </a:r>
            <a:endParaRPr sz="2671" dirty="0">
              <a:latin typeface="Arial MT"/>
              <a:cs typeface="Arial MT"/>
            </a:endParaRPr>
          </a:p>
        </p:txBody>
      </p:sp>
      <p:sp>
        <p:nvSpPr>
          <p:cNvPr id="37" name="object 37"/>
          <p:cNvSpPr txBox="1"/>
          <p:nvPr/>
        </p:nvSpPr>
        <p:spPr>
          <a:xfrm>
            <a:off x="5178457" y="3136549"/>
            <a:ext cx="1796653" cy="714138"/>
          </a:xfrm>
          <a:prstGeom prst="rect">
            <a:avLst/>
          </a:prstGeom>
        </p:spPr>
        <p:txBody>
          <a:bodyPr vert="horz" wrap="square" lIns="0" tIns="21431" rIns="0" bIns="0" rtlCol="0">
            <a:spAutoFit/>
          </a:bodyPr>
          <a:lstStyle/>
          <a:p>
            <a:pPr marL="469225" marR="3571" indent="-460742">
              <a:lnSpc>
                <a:spcPts val="2671"/>
              </a:lnSpc>
              <a:spcBef>
                <a:spcPts val="169"/>
              </a:spcBef>
            </a:pPr>
            <a:r>
              <a:rPr sz="2250" dirty="0">
                <a:latin typeface="Arial MT"/>
                <a:cs typeface="Arial MT"/>
              </a:rPr>
              <a:t>Abstraction</a:t>
            </a:r>
            <a:r>
              <a:rPr sz="2250" spc="222" dirty="0">
                <a:latin typeface="Arial MT"/>
                <a:cs typeface="Arial MT"/>
              </a:rPr>
              <a:t> </a:t>
            </a:r>
            <a:r>
              <a:rPr sz="2250" spc="-18" dirty="0">
                <a:latin typeface="Arial MT"/>
                <a:cs typeface="Arial MT"/>
              </a:rPr>
              <a:t>of </a:t>
            </a:r>
            <a:r>
              <a:rPr sz="2250" spc="-7" dirty="0">
                <a:latin typeface="Arial MT"/>
                <a:cs typeface="Arial MT"/>
              </a:rPr>
              <a:t>Reality</a:t>
            </a:r>
            <a:endParaRPr sz="2250">
              <a:latin typeface="Arial MT"/>
              <a:cs typeface="Arial MT"/>
            </a:endParaRPr>
          </a:p>
        </p:txBody>
      </p:sp>
      <p:grpSp>
        <p:nvGrpSpPr>
          <p:cNvPr id="38" name="object 38"/>
          <p:cNvGrpSpPr/>
          <p:nvPr/>
        </p:nvGrpSpPr>
        <p:grpSpPr>
          <a:xfrm>
            <a:off x="1746173" y="4710411"/>
            <a:ext cx="2714626" cy="946547"/>
            <a:chOff x="315979" y="6699250"/>
            <a:chExt cx="3860800" cy="1346200"/>
          </a:xfrm>
        </p:grpSpPr>
        <p:pic>
          <p:nvPicPr>
            <p:cNvPr id="39" name="object 39"/>
            <p:cNvPicPr/>
            <p:nvPr/>
          </p:nvPicPr>
          <p:blipFill>
            <a:blip r:embed="rId10" cstate="print"/>
            <a:stretch>
              <a:fillRect/>
            </a:stretch>
          </p:blipFill>
          <p:spPr>
            <a:xfrm>
              <a:off x="315979" y="6699250"/>
              <a:ext cx="3860800" cy="1346200"/>
            </a:xfrm>
            <a:prstGeom prst="rect">
              <a:avLst/>
            </a:prstGeom>
          </p:spPr>
        </p:pic>
        <p:pic>
          <p:nvPicPr>
            <p:cNvPr id="40" name="object 40"/>
            <p:cNvPicPr/>
            <p:nvPr/>
          </p:nvPicPr>
          <p:blipFill>
            <a:blip r:embed="rId11" cstate="print"/>
            <a:stretch>
              <a:fillRect/>
            </a:stretch>
          </p:blipFill>
          <p:spPr>
            <a:xfrm>
              <a:off x="354079" y="6711950"/>
              <a:ext cx="3784600" cy="1269999"/>
            </a:xfrm>
            <a:prstGeom prst="rect">
              <a:avLst/>
            </a:prstGeom>
          </p:spPr>
        </p:pic>
      </p:grpSp>
      <p:sp>
        <p:nvSpPr>
          <p:cNvPr id="41" name="object 41"/>
          <p:cNvSpPr txBox="1"/>
          <p:nvPr/>
        </p:nvSpPr>
        <p:spPr>
          <a:xfrm>
            <a:off x="1772962" y="4719341"/>
            <a:ext cx="2661047" cy="904590"/>
          </a:xfrm>
          <a:prstGeom prst="rect">
            <a:avLst/>
          </a:prstGeom>
        </p:spPr>
        <p:txBody>
          <a:bodyPr vert="horz" wrap="square" lIns="0" tIns="25003" rIns="0" bIns="0" rtlCol="0">
            <a:spAutoFit/>
          </a:bodyPr>
          <a:lstStyle/>
          <a:p>
            <a:pPr marL="881304">
              <a:lnSpc>
                <a:spcPts val="2264"/>
              </a:lnSpc>
              <a:spcBef>
                <a:spcPts val="197"/>
              </a:spcBef>
            </a:pPr>
            <a:r>
              <a:rPr sz="1898" spc="-7" dirty="0">
                <a:latin typeface="Arial MT"/>
                <a:cs typeface="Arial MT"/>
              </a:rPr>
              <a:t>Physical</a:t>
            </a:r>
            <a:endParaRPr sz="1898" dirty="0">
              <a:latin typeface="Arial MT"/>
              <a:cs typeface="Arial MT"/>
            </a:endParaRPr>
          </a:p>
          <a:p>
            <a:pPr marL="995150" marR="168314" indent="-821926">
              <a:lnSpc>
                <a:spcPts val="2250"/>
              </a:lnSpc>
              <a:spcBef>
                <a:spcPts val="71"/>
              </a:spcBef>
            </a:pPr>
            <a:r>
              <a:rPr sz="1898" dirty="0">
                <a:latin typeface="Arial MT"/>
                <a:cs typeface="Arial MT"/>
              </a:rPr>
              <a:t>e.g.</a:t>
            </a:r>
            <a:r>
              <a:rPr sz="1898" spc="28" dirty="0">
                <a:latin typeface="Arial MT"/>
                <a:cs typeface="Arial MT"/>
              </a:rPr>
              <a:t> </a:t>
            </a:r>
            <a:r>
              <a:rPr sz="1898" dirty="0">
                <a:latin typeface="Arial MT"/>
                <a:cs typeface="Arial MT"/>
              </a:rPr>
              <a:t>miniature,</a:t>
            </a:r>
            <a:r>
              <a:rPr sz="1898" spc="31" dirty="0">
                <a:latin typeface="Arial MT"/>
                <a:cs typeface="Arial MT"/>
              </a:rPr>
              <a:t> </a:t>
            </a:r>
            <a:r>
              <a:rPr sz="1898" spc="-7" dirty="0">
                <a:latin typeface="Arial MT"/>
                <a:cs typeface="Arial MT"/>
              </a:rPr>
              <a:t>animal model</a:t>
            </a:r>
            <a:endParaRPr sz="1898" dirty="0">
              <a:latin typeface="Arial MT"/>
              <a:cs typeface="Arial MT"/>
            </a:endParaRPr>
          </a:p>
        </p:txBody>
      </p:sp>
      <p:grpSp>
        <p:nvGrpSpPr>
          <p:cNvPr id="42" name="object 42"/>
          <p:cNvGrpSpPr/>
          <p:nvPr/>
        </p:nvGrpSpPr>
        <p:grpSpPr>
          <a:xfrm>
            <a:off x="4738687" y="4710411"/>
            <a:ext cx="2714626" cy="946547"/>
            <a:chOff x="4572000" y="6699250"/>
            <a:chExt cx="3860800" cy="1346200"/>
          </a:xfrm>
        </p:grpSpPr>
        <p:pic>
          <p:nvPicPr>
            <p:cNvPr id="43" name="object 43"/>
            <p:cNvPicPr/>
            <p:nvPr/>
          </p:nvPicPr>
          <p:blipFill>
            <a:blip r:embed="rId10" cstate="print"/>
            <a:stretch>
              <a:fillRect/>
            </a:stretch>
          </p:blipFill>
          <p:spPr>
            <a:xfrm>
              <a:off x="4572000" y="6699250"/>
              <a:ext cx="3860800" cy="1346200"/>
            </a:xfrm>
            <a:prstGeom prst="rect">
              <a:avLst/>
            </a:prstGeom>
          </p:spPr>
        </p:pic>
        <p:pic>
          <p:nvPicPr>
            <p:cNvPr id="44" name="object 44"/>
            <p:cNvPicPr/>
            <p:nvPr/>
          </p:nvPicPr>
          <p:blipFill>
            <a:blip r:embed="rId11" cstate="print"/>
            <a:stretch>
              <a:fillRect/>
            </a:stretch>
          </p:blipFill>
          <p:spPr>
            <a:xfrm>
              <a:off x="4610100" y="6711950"/>
              <a:ext cx="3784600" cy="1269999"/>
            </a:xfrm>
            <a:prstGeom prst="rect">
              <a:avLst/>
            </a:prstGeom>
          </p:spPr>
        </p:pic>
      </p:grpSp>
      <p:sp>
        <p:nvSpPr>
          <p:cNvPr id="45" name="object 45"/>
          <p:cNvSpPr txBox="1"/>
          <p:nvPr/>
        </p:nvSpPr>
        <p:spPr>
          <a:xfrm>
            <a:off x="4765478" y="4719341"/>
            <a:ext cx="2661047" cy="723051"/>
          </a:xfrm>
          <a:prstGeom prst="rect">
            <a:avLst/>
          </a:prstGeom>
        </p:spPr>
        <p:txBody>
          <a:bodyPr vert="horz" wrap="square" lIns="0" tIns="150019" rIns="0" bIns="0" rtlCol="0">
            <a:spAutoFit/>
          </a:bodyPr>
          <a:lstStyle/>
          <a:p>
            <a:pPr marL="868356">
              <a:lnSpc>
                <a:spcPts val="2264"/>
              </a:lnSpc>
              <a:spcBef>
                <a:spcPts val="1181"/>
              </a:spcBef>
            </a:pPr>
            <a:r>
              <a:rPr sz="1898" spc="-7" dirty="0">
                <a:latin typeface="Arial MT"/>
                <a:cs typeface="Arial MT"/>
              </a:rPr>
              <a:t>Diagram</a:t>
            </a:r>
            <a:endParaRPr sz="1898">
              <a:latin typeface="Arial MT"/>
              <a:cs typeface="Arial MT"/>
            </a:endParaRPr>
          </a:p>
          <a:p>
            <a:pPr marL="54914">
              <a:lnSpc>
                <a:spcPts val="2264"/>
              </a:lnSpc>
            </a:pPr>
            <a:r>
              <a:rPr sz="1898" dirty="0">
                <a:latin typeface="Arial MT"/>
                <a:cs typeface="Arial MT"/>
              </a:rPr>
              <a:t>e.g.</a:t>
            </a:r>
            <a:r>
              <a:rPr sz="1898" spc="137" dirty="0">
                <a:latin typeface="Arial MT"/>
                <a:cs typeface="Arial MT"/>
              </a:rPr>
              <a:t> </a:t>
            </a:r>
            <a:r>
              <a:rPr sz="1898" dirty="0">
                <a:latin typeface="Arial MT"/>
                <a:cs typeface="Arial MT"/>
              </a:rPr>
              <a:t>schematic,</a:t>
            </a:r>
            <a:r>
              <a:rPr sz="1898" spc="137" dirty="0">
                <a:latin typeface="Arial MT"/>
                <a:cs typeface="Arial MT"/>
              </a:rPr>
              <a:t> </a:t>
            </a:r>
            <a:r>
              <a:rPr sz="1898" spc="-7" dirty="0">
                <a:latin typeface="Arial MT"/>
                <a:cs typeface="Arial MT"/>
              </a:rPr>
              <a:t>cartoon</a:t>
            </a:r>
            <a:endParaRPr sz="1898">
              <a:latin typeface="Arial MT"/>
              <a:cs typeface="Arial MT"/>
            </a:endParaRPr>
          </a:p>
        </p:txBody>
      </p:sp>
      <p:grpSp>
        <p:nvGrpSpPr>
          <p:cNvPr id="46" name="object 46"/>
          <p:cNvGrpSpPr/>
          <p:nvPr/>
        </p:nvGrpSpPr>
        <p:grpSpPr>
          <a:xfrm>
            <a:off x="7692915" y="4710411"/>
            <a:ext cx="2714626" cy="946547"/>
            <a:chOff x="8773569" y="6699250"/>
            <a:chExt cx="3860800" cy="1346200"/>
          </a:xfrm>
        </p:grpSpPr>
        <p:pic>
          <p:nvPicPr>
            <p:cNvPr id="47" name="object 47"/>
            <p:cNvPicPr/>
            <p:nvPr/>
          </p:nvPicPr>
          <p:blipFill>
            <a:blip r:embed="rId10" cstate="print"/>
            <a:stretch>
              <a:fillRect/>
            </a:stretch>
          </p:blipFill>
          <p:spPr>
            <a:xfrm>
              <a:off x="8773569" y="6699250"/>
              <a:ext cx="3860800" cy="1346200"/>
            </a:xfrm>
            <a:prstGeom prst="rect">
              <a:avLst/>
            </a:prstGeom>
          </p:spPr>
        </p:pic>
        <p:pic>
          <p:nvPicPr>
            <p:cNvPr id="48" name="object 48"/>
            <p:cNvPicPr/>
            <p:nvPr/>
          </p:nvPicPr>
          <p:blipFill>
            <a:blip r:embed="rId11" cstate="print"/>
            <a:stretch>
              <a:fillRect/>
            </a:stretch>
          </p:blipFill>
          <p:spPr>
            <a:xfrm>
              <a:off x="8811670" y="6711950"/>
              <a:ext cx="3784600" cy="1269999"/>
            </a:xfrm>
            <a:prstGeom prst="rect">
              <a:avLst/>
            </a:prstGeom>
          </p:spPr>
        </p:pic>
      </p:grpSp>
      <p:sp>
        <p:nvSpPr>
          <p:cNvPr id="49" name="object 49"/>
          <p:cNvSpPr txBox="1"/>
          <p:nvPr/>
        </p:nvSpPr>
        <p:spPr>
          <a:xfrm>
            <a:off x="7719706" y="4719341"/>
            <a:ext cx="2661047" cy="723051"/>
          </a:xfrm>
          <a:prstGeom prst="rect">
            <a:avLst/>
          </a:prstGeom>
        </p:spPr>
        <p:txBody>
          <a:bodyPr vert="horz" wrap="square" lIns="0" tIns="150019" rIns="0" bIns="0" rtlCol="0">
            <a:spAutoFit/>
          </a:bodyPr>
          <a:lstStyle/>
          <a:p>
            <a:pPr marL="606733">
              <a:lnSpc>
                <a:spcPts val="2264"/>
              </a:lnSpc>
              <a:spcBef>
                <a:spcPts val="1181"/>
              </a:spcBef>
            </a:pPr>
            <a:r>
              <a:rPr sz="1898" spc="-7" dirty="0">
                <a:latin typeface="Arial MT"/>
                <a:cs typeface="Arial MT"/>
              </a:rPr>
              <a:t>Mathematical</a:t>
            </a:r>
            <a:endParaRPr sz="1898">
              <a:latin typeface="Arial MT"/>
              <a:cs typeface="Arial MT"/>
            </a:endParaRPr>
          </a:p>
          <a:p>
            <a:pPr marL="217871">
              <a:lnSpc>
                <a:spcPts val="2264"/>
              </a:lnSpc>
            </a:pPr>
            <a:r>
              <a:rPr sz="1898" dirty="0">
                <a:latin typeface="Arial MT"/>
                <a:cs typeface="Arial MT"/>
              </a:rPr>
              <a:t>e.g.</a:t>
            </a:r>
            <a:r>
              <a:rPr sz="1898" spc="88" dirty="0">
                <a:latin typeface="Arial MT"/>
                <a:cs typeface="Arial MT"/>
              </a:rPr>
              <a:t> </a:t>
            </a:r>
            <a:r>
              <a:rPr sz="1898" dirty="0">
                <a:latin typeface="Arial MT"/>
                <a:cs typeface="Arial MT"/>
              </a:rPr>
              <a:t>equations,</a:t>
            </a:r>
            <a:r>
              <a:rPr sz="1898" spc="91" dirty="0">
                <a:latin typeface="Arial MT"/>
                <a:cs typeface="Arial MT"/>
              </a:rPr>
              <a:t> </a:t>
            </a:r>
            <a:r>
              <a:rPr sz="1898" spc="35" dirty="0">
                <a:latin typeface="Arial MT"/>
                <a:cs typeface="Arial MT"/>
              </a:rPr>
              <a:t>code</a:t>
            </a:r>
            <a:endParaRPr sz="1898">
              <a:latin typeface="Arial MT"/>
              <a:cs typeface="Arial MT"/>
            </a:endParaRPr>
          </a:p>
        </p:txBody>
      </p:sp>
      <p:grpSp>
        <p:nvGrpSpPr>
          <p:cNvPr id="50" name="object 50"/>
          <p:cNvGrpSpPr/>
          <p:nvPr/>
        </p:nvGrpSpPr>
        <p:grpSpPr>
          <a:xfrm>
            <a:off x="6051854" y="2452336"/>
            <a:ext cx="85726" cy="525959"/>
            <a:chOff x="6439615" y="3487766"/>
            <a:chExt cx="121920" cy="748030"/>
          </a:xfrm>
        </p:grpSpPr>
        <p:sp>
          <p:nvSpPr>
            <p:cNvPr id="51" name="object 51"/>
            <p:cNvSpPr/>
            <p:nvPr/>
          </p:nvSpPr>
          <p:spPr>
            <a:xfrm>
              <a:off x="6500575" y="3566506"/>
              <a:ext cx="0" cy="590550"/>
            </a:xfrm>
            <a:custGeom>
              <a:avLst/>
              <a:gdLst/>
              <a:ahLst/>
              <a:cxnLst/>
              <a:rect l="l" t="t" r="r" b="b"/>
              <a:pathLst>
                <a:path h="590550">
                  <a:moveTo>
                    <a:pt x="0" y="0"/>
                  </a:moveTo>
                  <a:lnTo>
                    <a:pt x="0" y="12700"/>
                  </a:lnTo>
                  <a:lnTo>
                    <a:pt x="0" y="577503"/>
                  </a:lnTo>
                  <a:lnTo>
                    <a:pt x="0" y="590203"/>
                  </a:lnTo>
                </a:path>
              </a:pathLst>
            </a:custGeom>
            <a:ln w="25400">
              <a:solidFill>
                <a:srgbClr val="000000"/>
              </a:solidFill>
            </a:ln>
          </p:spPr>
          <p:txBody>
            <a:bodyPr wrap="square" lIns="0" tIns="0" rIns="0" bIns="0" rtlCol="0"/>
            <a:lstStyle/>
            <a:p>
              <a:endParaRPr sz="1266"/>
            </a:p>
          </p:txBody>
        </p:sp>
        <p:pic>
          <p:nvPicPr>
            <p:cNvPr id="52" name="object 52"/>
            <p:cNvPicPr/>
            <p:nvPr/>
          </p:nvPicPr>
          <p:blipFill>
            <a:blip r:embed="rId12" cstate="print"/>
            <a:stretch>
              <a:fillRect/>
            </a:stretch>
          </p:blipFill>
          <p:spPr>
            <a:xfrm>
              <a:off x="6439615" y="4113529"/>
              <a:ext cx="121919" cy="121920"/>
            </a:xfrm>
            <a:prstGeom prst="rect">
              <a:avLst/>
            </a:prstGeom>
          </p:spPr>
        </p:pic>
        <p:pic>
          <p:nvPicPr>
            <p:cNvPr id="53" name="object 53"/>
            <p:cNvPicPr/>
            <p:nvPr/>
          </p:nvPicPr>
          <p:blipFill>
            <a:blip r:embed="rId13" cstate="print"/>
            <a:stretch>
              <a:fillRect/>
            </a:stretch>
          </p:blipFill>
          <p:spPr>
            <a:xfrm>
              <a:off x="6439615" y="3487766"/>
              <a:ext cx="121919" cy="121920"/>
            </a:xfrm>
            <a:prstGeom prst="rect">
              <a:avLst/>
            </a:prstGeom>
          </p:spPr>
        </p:pic>
      </p:grpSp>
      <p:pic>
        <p:nvPicPr>
          <p:cNvPr id="54" name="object 54"/>
          <p:cNvPicPr/>
          <p:nvPr/>
        </p:nvPicPr>
        <p:blipFill>
          <a:blip r:embed="rId14" cstate="print"/>
          <a:stretch>
            <a:fillRect/>
          </a:stretch>
        </p:blipFill>
        <p:spPr>
          <a:xfrm>
            <a:off x="1850323" y="5788422"/>
            <a:ext cx="1385138" cy="489556"/>
          </a:xfrm>
          <a:prstGeom prst="rect">
            <a:avLst/>
          </a:prstGeom>
        </p:spPr>
      </p:pic>
      <p:grpSp>
        <p:nvGrpSpPr>
          <p:cNvPr id="55" name="object 55"/>
          <p:cNvGrpSpPr/>
          <p:nvPr/>
        </p:nvGrpSpPr>
        <p:grpSpPr>
          <a:xfrm>
            <a:off x="3343098" y="5683729"/>
            <a:ext cx="5732973" cy="785813"/>
            <a:chOff x="2587162" y="8083527"/>
            <a:chExt cx="8153562" cy="1117600"/>
          </a:xfrm>
        </p:grpSpPr>
        <p:pic>
          <p:nvPicPr>
            <p:cNvPr id="56" name="object 56"/>
            <p:cNvPicPr/>
            <p:nvPr/>
          </p:nvPicPr>
          <p:blipFill>
            <a:blip r:embed="rId15" cstate="print"/>
            <a:stretch>
              <a:fillRect/>
            </a:stretch>
          </p:blipFill>
          <p:spPr>
            <a:xfrm>
              <a:off x="2587162" y="8083527"/>
              <a:ext cx="1490132" cy="1117600"/>
            </a:xfrm>
            <a:prstGeom prst="rect">
              <a:avLst/>
            </a:prstGeom>
          </p:spPr>
        </p:pic>
        <p:pic>
          <p:nvPicPr>
            <p:cNvPr id="57" name="object 57"/>
            <p:cNvPicPr/>
            <p:nvPr/>
          </p:nvPicPr>
          <p:blipFill>
            <a:blip r:embed="rId16" cstate="print"/>
            <a:stretch>
              <a:fillRect/>
            </a:stretch>
          </p:blipFill>
          <p:spPr>
            <a:xfrm>
              <a:off x="8847652" y="8336591"/>
              <a:ext cx="1893072" cy="747683"/>
            </a:xfrm>
            <a:prstGeom prst="rect">
              <a:avLst/>
            </a:prstGeom>
          </p:spPr>
        </p:pic>
      </p:grpSp>
      <p:sp>
        <p:nvSpPr>
          <p:cNvPr id="58" name="object 58"/>
          <p:cNvSpPr txBox="1"/>
          <p:nvPr/>
        </p:nvSpPr>
        <p:spPr>
          <a:xfrm>
            <a:off x="9157990" y="6201382"/>
            <a:ext cx="1034058" cy="398482"/>
          </a:xfrm>
          <a:prstGeom prst="rect">
            <a:avLst/>
          </a:prstGeom>
        </p:spPr>
        <p:txBody>
          <a:bodyPr vert="horz" wrap="square" lIns="0" tIns="8929" rIns="0" bIns="0" rtlCol="0">
            <a:spAutoFit/>
          </a:bodyPr>
          <a:lstStyle/>
          <a:p>
            <a:pPr marL="8929">
              <a:spcBef>
                <a:spcPts val="71"/>
              </a:spcBef>
            </a:pPr>
            <a:r>
              <a:rPr sz="2531" dirty="0">
                <a:latin typeface="Arial MT"/>
                <a:cs typeface="Arial MT"/>
              </a:rPr>
              <a:t>F</a:t>
            </a:r>
            <a:r>
              <a:rPr sz="2531" spc="-77" dirty="0">
                <a:latin typeface="Arial MT"/>
                <a:cs typeface="Arial MT"/>
              </a:rPr>
              <a:t> </a:t>
            </a:r>
            <a:r>
              <a:rPr sz="2531" spc="190" dirty="0">
                <a:latin typeface="Arial MT"/>
                <a:cs typeface="Arial MT"/>
              </a:rPr>
              <a:t>=</a:t>
            </a:r>
            <a:r>
              <a:rPr sz="2531" spc="-77" dirty="0">
                <a:latin typeface="Arial MT"/>
                <a:cs typeface="Arial MT"/>
              </a:rPr>
              <a:t> </a:t>
            </a:r>
            <a:r>
              <a:rPr sz="2531" spc="-18" dirty="0">
                <a:latin typeface="Arial MT"/>
                <a:cs typeface="Arial MT"/>
              </a:rPr>
              <a:t>ma</a:t>
            </a:r>
            <a:endParaRPr sz="2531">
              <a:latin typeface="Arial MT"/>
              <a:cs typeface="Arial MT"/>
            </a:endParaRPr>
          </a:p>
        </p:txBody>
      </p:sp>
      <p:sp>
        <p:nvSpPr>
          <p:cNvPr id="62" name="文本框 6">
            <a:extLst>
              <a:ext uri="{FF2B5EF4-FFF2-40B4-BE49-F238E27FC236}">
                <a16:creationId xmlns:a16="http://schemas.microsoft.com/office/drawing/2014/main" id="{E78495D4-EBE3-22F3-5556-DF7BB16E8559}"/>
              </a:ext>
            </a:extLst>
          </p:cNvPr>
          <p:cNvSpPr txBox="1"/>
          <p:nvPr/>
        </p:nvSpPr>
        <p:spPr>
          <a:xfrm>
            <a:off x="718900" y="799184"/>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What is </a:t>
            </a:r>
            <a:r>
              <a:rPr lang="en-US" altLang="zh-CN" sz="4000" b="1" dirty="0">
                <a:latin typeface="Calibri" panose="020F0502020204030204" pitchFamily="34" charset="0"/>
                <a:ea typeface="Calibri" panose="020F0502020204030204" pitchFamily="34" charset="0"/>
                <a:cs typeface="Calibri" panose="020F0502020204030204" pitchFamily="34" charset="0"/>
              </a:rPr>
              <a:t>a</a:t>
            </a:r>
            <a:r>
              <a:rPr lang="zh-CN" altLang="en-US" sz="4000" b="1" dirty="0">
                <a:latin typeface="Calibri" panose="020F0502020204030204" pitchFamily="34" charset="0"/>
                <a:ea typeface="Calibri" panose="020F0502020204030204" pitchFamily="34" charset="0"/>
                <a:cs typeface="Calibri" panose="020F0502020204030204" pitchFamily="34" charset="0"/>
              </a:rPr>
              <a:t> </a:t>
            </a:r>
            <a:r>
              <a:rPr lang="en-US" altLang="zh-CN" sz="4000" b="1" dirty="0">
                <a:latin typeface="Calibri" panose="020F0502020204030204" pitchFamily="34" charset="0"/>
                <a:ea typeface="Calibri" panose="020F0502020204030204" pitchFamily="34" charset="0"/>
                <a:cs typeface="Calibri" panose="020F0502020204030204" pitchFamily="34" charset="0"/>
              </a:rPr>
              <a:t>Model</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a:t>
            </a:r>
            <a:endParaRPr lang="zh-CN" altLang="en-US" sz="4000" dirty="0"/>
          </a:p>
        </p:txBody>
      </p:sp>
    </p:spTree>
  </p:cSld>
  <p:clrMapOvr>
    <a:masterClrMapping/>
  </p:clrMapOvr>
  <mc:AlternateContent xmlns:mc="http://schemas.openxmlformats.org/markup-compatibility/2006" xmlns:p14="http://schemas.microsoft.com/office/powerpoint/2010/main">
    <mc:Choice Requires="p14">
      <p:transition spd="slow" p14:dur="2000" advTm="4244"/>
    </mc:Choice>
    <mc:Fallback xmlns="">
      <p:transition spd="slow" advTm="424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196E4-8555-8C0C-0C73-BABA4E55F606}"/>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2C69937-BB3E-ECBA-D626-F24ABA2A371B}"/>
              </a:ext>
            </a:extLst>
          </p:cNvPr>
          <p:cNvSpPr txBox="1"/>
          <p:nvPr/>
        </p:nvSpPr>
        <p:spPr>
          <a:xfrm>
            <a:off x="863706" y="803417"/>
            <a:ext cx="10972800" cy="5755422"/>
          </a:xfrm>
          <a:prstGeom prst="rect">
            <a:avLst/>
          </a:prstGeom>
          <a:noFill/>
        </p:spPr>
        <p:txBody>
          <a:bodyPr wrap="square" rtlCol="0">
            <a:spAutoFit/>
          </a:bodyPr>
          <a:lstStyle/>
          <a:p>
            <a:r>
              <a:rPr lang="en-US" altLang="zh-CN" sz="3840" dirty="0"/>
              <a:t>Outline</a:t>
            </a:r>
          </a:p>
          <a:p>
            <a:endParaRPr lang="en-US" altLang="zh-CN" sz="3840" dirty="0"/>
          </a:p>
          <a:p>
            <a:pPr marL="548640" indent="-548640">
              <a:buFont typeface="Arial" panose="020B0604020202020204" pitchFamily="34" charset="0"/>
              <a:buChar char="•"/>
            </a:pPr>
            <a:r>
              <a:rPr lang="en-US" altLang="zh-CN" sz="4000" dirty="0"/>
              <a:t>Introduction to</a:t>
            </a:r>
            <a:r>
              <a:rPr lang="zh-CN" altLang="en-US" sz="4000" dirty="0"/>
              <a:t> </a:t>
            </a:r>
            <a:r>
              <a:rPr lang="en-US" altLang="zh-CN" sz="4000" dirty="0"/>
              <a:t>Artificial Intelligence (AI)</a:t>
            </a:r>
          </a:p>
          <a:p>
            <a:pPr marL="548640" indent="-548640">
              <a:buFont typeface="Arial" panose="020B0604020202020204" pitchFamily="34" charset="0"/>
              <a:buChar char="•"/>
            </a:pPr>
            <a:r>
              <a:rPr lang="en-US" altLang="zh-CN" sz="4000" dirty="0"/>
              <a:t>Introduction to AI for Social Science</a:t>
            </a:r>
          </a:p>
          <a:p>
            <a:pPr marL="548640" indent="-548640">
              <a:buFont typeface="Arial" panose="020B0604020202020204" pitchFamily="34" charset="0"/>
              <a:buChar char="•"/>
            </a:pPr>
            <a:r>
              <a:rPr lang="en-US" altLang="zh-CN" sz="4000" dirty="0"/>
              <a:t>Introduction to Social Simulations</a:t>
            </a:r>
          </a:p>
          <a:p>
            <a:pPr marL="548640" indent="-548640">
              <a:buFont typeface="Arial" panose="020B0604020202020204" pitchFamily="34" charset="0"/>
              <a:buChar char="•"/>
            </a:pPr>
            <a:r>
              <a:rPr lang="en-US" altLang="zh-CN" sz="4000" dirty="0"/>
              <a:t>Introduction to LLM-driven Social Simulations</a:t>
            </a:r>
          </a:p>
          <a:p>
            <a:pPr marL="548640" indent="-548640">
              <a:buFont typeface="Arial" panose="020B0604020202020204" pitchFamily="34" charset="0"/>
              <a:buChar char="•"/>
            </a:pPr>
            <a:r>
              <a:rPr lang="en-US" altLang="zh-CN" sz="4000" dirty="0"/>
              <a:t>Course Logistics</a:t>
            </a:r>
          </a:p>
          <a:p>
            <a:pPr marL="548640" indent="-548640">
              <a:buFont typeface="Arial" panose="020B0604020202020204" pitchFamily="34" charset="0"/>
              <a:buChar char="•"/>
            </a:pPr>
            <a:endParaRPr lang="en-US" altLang="zh-CN" sz="3840" dirty="0"/>
          </a:p>
          <a:p>
            <a:pPr algn="ctr"/>
            <a:endParaRPr lang="hu-HU" sz="5280" b="1" dirty="0">
              <a:solidFill>
                <a:srgbClr val="FF0000"/>
              </a:solidFill>
              <a:latin typeface="Helvetica"/>
              <a:cs typeface="Helvetica"/>
            </a:endParaRPr>
          </a:p>
        </p:txBody>
      </p:sp>
      <p:sp>
        <p:nvSpPr>
          <p:cNvPr id="5" name="Subtitle 2">
            <a:extLst>
              <a:ext uri="{FF2B5EF4-FFF2-40B4-BE49-F238E27FC236}">
                <a16:creationId xmlns:a16="http://schemas.microsoft.com/office/drawing/2014/main" id="{6C640EB4-B8D3-49EA-28D1-75A3318C3DE0}"/>
              </a:ext>
            </a:extLst>
          </p:cNvPr>
          <p:cNvSpPr txBox="1">
            <a:spLocks/>
          </p:cNvSpPr>
          <p:nvPr/>
        </p:nvSpPr>
        <p:spPr>
          <a:xfrm flipH="1">
            <a:off x="3992881" y="182881"/>
            <a:ext cx="54863" cy="502920"/>
          </a:xfrm>
          <a:prstGeom prst="rect">
            <a:avLst/>
          </a:prstGeom>
          <a:solidFill>
            <a:schemeClr val="bg1"/>
          </a:solidFill>
        </p:spPr>
        <p:txBody>
          <a:bodyPr vert="horz" lIns="109728" tIns="54864" rIns="109728" bIns="54864" rtlCol="0">
            <a:normAutofit/>
          </a:bodyPr>
          <a:lstStyle/>
          <a:p>
            <a:pPr>
              <a:spcBef>
                <a:spcPct val="20000"/>
              </a:spcBef>
            </a:pPr>
            <a:endParaRPr lang="en-US" sz="1920" b="1" dirty="0">
              <a:solidFill>
                <a:schemeClr val="bg1"/>
              </a:solidFill>
              <a:latin typeface="Helvetica" pitchFamily="36" charset="0"/>
              <a:ea typeface="Helvetica" pitchFamily="36" charset="0"/>
              <a:cs typeface="Helvetica" pitchFamily="36" charset="0"/>
            </a:endParaRPr>
          </a:p>
        </p:txBody>
      </p:sp>
    </p:spTree>
    <p:extLst>
      <p:ext uri="{BB962C8B-B14F-4D97-AF65-F5344CB8AC3E}">
        <p14:creationId xmlns:p14="http://schemas.microsoft.com/office/powerpoint/2010/main" val="3012001499"/>
      </p:ext>
    </p:extLst>
  </p:cSld>
  <p:clrMapOvr>
    <a:masterClrMapping/>
  </p:clrMapOvr>
  <mc:AlternateContent xmlns:mc="http://schemas.openxmlformats.org/markup-compatibility/2006" xmlns:p14="http://schemas.microsoft.com/office/powerpoint/2010/main">
    <mc:Choice Requires="p14">
      <p:transition spd="slow" p14:dur="2000" advTm="589"/>
    </mc:Choice>
    <mc:Fallback xmlns="">
      <p:transition spd="slow" advTm="589"/>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5632" y="863776"/>
            <a:ext cx="8000554" cy="918033"/>
          </a:xfrm>
          <a:prstGeom prst="rect">
            <a:avLst/>
          </a:prstGeom>
        </p:spPr>
        <p:txBody>
          <a:bodyPr vert="horz" wrap="square" lIns="0" tIns="360515" rIns="0" bIns="0" rtlCol="0" anchor="ctr">
            <a:spAutoFit/>
          </a:bodyPr>
          <a:lstStyle/>
          <a:p>
            <a:pPr marL="225013">
              <a:spcBef>
                <a:spcPts val="71"/>
              </a:spcBef>
            </a:pPr>
            <a:r>
              <a:rPr sz="4000" b="1" dirty="0">
                <a:latin typeface="Calibri" panose="020F0502020204030204" pitchFamily="34" charset="0"/>
                <a:cs typeface="Calibri" panose="020F0502020204030204" pitchFamily="34" charset="0"/>
              </a:rPr>
              <a:t>Models are abstractions</a:t>
            </a:r>
          </a:p>
        </p:txBody>
      </p:sp>
      <p:sp>
        <p:nvSpPr>
          <p:cNvPr id="3" name="object 3"/>
          <p:cNvSpPr txBox="1"/>
          <p:nvPr/>
        </p:nvSpPr>
        <p:spPr>
          <a:xfrm>
            <a:off x="1188550" y="2202767"/>
            <a:ext cx="138410" cy="301084"/>
          </a:xfrm>
          <a:prstGeom prst="rect">
            <a:avLst/>
          </a:prstGeom>
        </p:spPr>
        <p:txBody>
          <a:bodyPr vert="horz" wrap="square" lIns="0" tIns="8929" rIns="0" bIns="0" rtlCol="0">
            <a:spAutoFit/>
          </a:bodyPr>
          <a:lstStyle/>
          <a:p>
            <a:pPr marL="8929">
              <a:spcBef>
                <a:spcPts val="71"/>
              </a:spcBef>
            </a:pPr>
            <a:r>
              <a:rPr sz="1898" spc="242" dirty="0">
                <a:latin typeface="Arial MT"/>
                <a:cs typeface="Arial MT"/>
              </a:rPr>
              <a:t>•</a:t>
            </a:r>
            <a:endParaRPr sz="1898">
              <a:latin typeface="Arial MT"/>
              <a:cs typeface="Arial MT"/>
            </a:endParaRPr>
          </a:p>
        </p:txBody>
      </p:sp>
      <p:sp>
        <p:nvSpPr>
          <p:cNvPr id="4" name="object 4"/>
          <p:cNvSpPr txBox="1"/>
          <p:nvPr/>
        </p:nvSpPr>
        <p:spPr>
          <a:xfrm>
            <a:off x="1501089" y="2153031"/>
            <a:ext cx="7312968" cy="398482"/>
          </a:xfrm>
          <a:prstGeom prst="rect">
            <a:avLst/>
          </a:prstGeom>
        </p:spPr>
        <p:txBody>
          <a:bodyPr vert="horz" wrap="square" lIns="0" tIns="8929" rIns="0" bIns="0" rtlCol="0">
            <a:spAutoFit/>
          </a:bodyPr>
          <a:lstStyle/>
          <a:p>
            <a:pPr marL="8929">
              <a:spcBef>
                <a:spcPts val="71"/>
              </a:spcBef>
            </a:pPr>
            <a:r>
              <a:rPr sz="2531" dirty="0">
                <a:latin typeface="Arial MT"/>
                <a:cs typeface="Arial MT"/>
              </a:rPr>
              <a:t>They</a:t>
            </a:r>
            <a:r>
              <a:rPr sz="2531" spc="-18" dirty="0">
                <a:latin typeface="Arial MT"/>
                <a:cs typeface="Arial MT"/>
              </a:rPr>
              <a:t> </a:t>
            </a:r>
            <a:r>
              <a:rPr sz="2531" dirty="0">
                <a:latin typeface="Arial MT"/>
                <a:cs typeface="Arial MT"/>
              </a:rPr>
              <a:t>are</a:t>
            </a:r>
            <a:r>
              <a:rPr sz="2531" spc="-18" dirty="0">
                <a:latin typeface="Arial MT"/>
                <a:cs typeface="Arial MT"/>
              </a:rPr>
              <a:t> </a:t>
            </a:r>
            <a:r>
              <a:rPr sz="2531" b="1" spc="-7" dirty="0">
                <a:latin typeface="Arial"/>
                <a:cs typeface="Arial"/>
              </a:rPr>
              <a:t>simplifications</a:t>
            </a:r>
            <a:r>
              <a:rPr sz="2531" spc="-7" dirty="0">
                <a:latin typeface="Arial MT"/>
                <a:cs typeface="Arial MT"/>
              </a:rPr>
              <a:t>—</a:t>
            </a:r>
            <a:r>
              <a:rPr sz="2531" dirty="0">
                <a:latin typeface="Arial MT"/>
                <a:cs typeface="Arial MT"/>
              </a:rPr>
              <a:t>and</a:t>
            </a:r>
            <a:r>
              <a:rPr sz="2531" spc="-14" dirty="0">
                <a:latin typeface="Arial MT"/>
                <a:cs typeface="Arial MT"/>
              </a:rPr>
              <a:t> </a:t>
            </a:r>
            <a:r>
              <a:rPr sz="2531" dirty="0">
                <a:latin typeface="Arial MT"/>
                <a:cs typeface="Arial MT"/>
              </a:rPr>
              <a:t>so</a:t>
            </a:r>
            <a:r>
              <a:rPr sz="2531" spc="-18" dirty="0">
                <a:latin typeface="Arial MT"/>
                <a:cs typeface="Arial MT"/>
              </a:rPr>
              <a:t> </a:t>
            </a:r>
            <a:r>
              <a:rPr sz="2531" dirty="0">
                <a:latin typeface="Arial MT"/>
                <a:cs typeface="Arial MT"/>
              </a:rPr>
              <a:t>they</a:t>
            </a:r>
            <a:r>
              <a:rPr sz="2531" spc="-14" dirty="0">
                <a:latin typeface="Arial MT"/>
                <a:cs typeface="Arial MT"/>
              </a:rPr>
              <a:t> </a:t>
            </a:r>
            <a:r>
              <a:rPr sz="2531" dirty="0">
                <a:latin typeface="Arial MT"/>
                <a:cs typeface="Arial MT"/>
              </a:rPr>
              <a:t>are</a:t>
            </a:r>
            <a:r>
              <a:rPr sz="2531" spc="-18" dirty="0">
                <a:latin typeface="Arial MT"/>
                <a:cs typeface="Arial MT"/>
              </a:rPr>
              <a:t> </a:t>
            </a:r>
            <a:r>
              <a:rPr sz="2531" b="1" spc="-7" dirty="0">
                <a:latin typeface="Arial"/>
                <a:cs typeface="Arial"/>
              </a:rPr>
              <a:t>wrong</a:t>
            </a:r>
            <a:r>
              <a:rPr sz="2531" spc="-7" dirty="0">
                <a:latin typeface="Arial MT"/>
                <a:cs typeface="Arial MT"/>
              </a:rPr>
              <a:t>!</a:t>
            </a:r>
            <a:endParaRPr sz="2531">
              <a:latin typeface="Arial MT"/>
              <a:cs typeface="Arial MT"/>
            </a:endParaRPr>
          </a:p>
        </p:txBody>
      </p:sp>
      <p:sp>
        <p:nvSpPr>
          <p:cNvPr id="5" name="object 5"/>
          <p:cNvSpPr txBox="1"/>
          <p:nvPr/>
        </p:nvSpPr>
        <p:spPr>
          <a:xfrm>
            <a:off x="1188550" y="2961795"/>
            <a:ext cx="138410" cy="301084"/>
          </a:xfrm>
          <a:prstGeom prst="rect">
            <a:avLst/>
          </a:prstGeom>
        </p:spPr>
        <p:txBody>
          <a:bodyPr vert="horz" wrap="square" lIns="0" tIns="8929" rIns="0" bIns="0" rtlCol="0">
            <a:spAutoFit/>
          </a:bodyPr>
          <a:lstStyle/>
          <a:p>
            <a:pPr marL="8929">
              <a:spcBef>
                <a:spcPts val="71"/>
              </a:spcBef>
            </a:pPr>
            <a:r>
              <a:rPr sz="1898" spc="242" dirty="0">
                <a:latin typeface="Arial MT"/>
                <a:cs typeface="Arial MT"/>
              </a:rPr>
              <a:t>•</a:t>
            </a:r>
            <a:endParaRPr sz="1898">
              <a:latin typeface="Arial MT"/>
              <a:cs typeface="Arial MT"/>
            </a:endParaRPr>
          </a:p>
        </p:txBody>
      </p:sp>
      <p:sp>
        <p:nvSpPr>
          <p:cNvPr id="6" name="object 6"/>
          <p:cNvSpPr txBox="1"/>
          <p:nvPr/>
        </p:nvSpPr>
        <p:spPr>
          <a:xfrm>
            <a:off x="1501089" y="2912059"/>
            <a:ext cx="4264819" cy="398482"/>
          </a:xfrm>
          <a:prstGeom prst="rect">
            <a:avLst/>
          </a:prstGeom>
        </p:spPr>
        <p:txBody>
          <a:bodyPr vert="horz" wrap="square" lIns="0" tIns="8929" rIns="0" bIns="0" rtlCol="0">
            <a:spAutoFit/>
          </a:bodyPr>
          <a:lstStyle/>
          <a:p>
            <a:pPr marL="8929">
              <a:spcBef>
                <a:spcPts val="71"/>
              </a:spcBef>
            </a:pPr>
            <a:r>
              <a:rPr sz="2531" dirty="0">
                <a:latin typeface="Arial MT"/>
                <a:cs typeface="Arial MT"/>
              </a:rPr>
              <a:t>But</a:t>
            </a:r>
            <a:r>
              <a:rPr sz="2531" spc="-18" dirty="0">
                <a:latin typeface="Arial MT"/>
                <a:cs typeface="Arial MT"/>
              </a:rPr>
              <a:t> </a:t>
            </a:r>
            <a:r>
              <a:rPr sz="2531" dirty="0">
                <a:latin typeface="Arial MT"/>
                <a:cs typeface="Arial MT"/>
              </a:rPr>
              <a:t>they</a:t>
            </a:r>
            <a:r>
              <a:rPr sz="2531" spc="-11" dirty="0">
                <a:latin typeface="Arial MT"/>
                <a:cs typeface="Arial MT"/>
              </a:rPr>
              <a:t> </a:t>
            </a:r>
            <a:r>
              <a:rPr sz="2531" dirty="0">
                <a:latin typeface="Arial MT"/>
                <a:cs typeface="Arial MT"/>
              </a:rPr>
              <a:t>are</a:t>
            </a:r>
            <a:r>
              <a:rPr sz="2531" spc="-7" dirty="0">
                <a:latin typeface="Arial MT"/>
                <a:cs typeface="Arial MT"/>
              </a:rPr>
              <a:t> </a:t>
            </a:r>
            <a:r>
              <a:rPr sz="2531" dirty="0">
                <a:latin typeface="Arial MT"/>
                <a:cs typeface="Arial MT"/>
              </a:rPr>
              <a:t>also</a:t>
            </a:r>
            <a:r>
              <a:rPr sz="2531" spc="-11" dirty="0">
                <a:latin typeface="Arial MT"/>
                <a:cs typeface="Arial MT"/>
              </a:rPr>
              <a:t> </a:t>
            </a:r>
            <a:r>
              <a:rPr sz="2531" dirty="0">
                <a:latin typeface="Arial MT"/>
                <a:cs typeface="Arial MT"/>
              </a:rPr>
              <a:t>often</a:t>
            </a:r>
            <a:r>
              <a:rPr sz="2531" spc="-7" dirty="0">
                <a:latin typeface="Arial MT"/>
                <a:cs typeface="Arial MT"/>
              </a:rPr>
              <a:t> </a:t>
            </a:r>
            <a:r>
              <a:rPr sz="2531" b="1" spc="-7" dirty="0">
                <a:latin typeface="Arial"/>
                <a:cs typeface="Arial"/>
              </a:rPr>
              <a:t>useful</a:t>
            </a:r>
            <a:endParaRPr sz="2531">
              <a:latin typeface="Arial"/>
              <a:cs typeface="Arial"/>
            </a:endParaRPr>
          </a:p>
        </p:txBody>
      </p:sp>
      <p:sp>
        <p:nvSpPr>
          <p:cNvPr id="7" name="object 7"/>
          <p:cNvSpPr txBox="1"/>
          <p:nvPr/>
        </p:nvSpPr>
        <p:spPr>
          <a:xfrm>
            <a:off x="1188550" y="3720821"/>
            <a:ext cx="138410" cy="301084"/>
          </a:xfrm>
          <a:prstGeom prst="rect">
            <a:avLst/>
          </a:prstGeom>
        </p:spPr>
        <p:txBody>
          <a:bodyPr vert="horz" wrap="square" lIns="0" tIns="8929" rIns="0" bIns="0" rtlCol="0">
            <a:spAutoFit/>
          </a:bodyPr>
          <a:lstStyle/>
          <a:p>
            <a:pPr marL="8929">
              <a:spcBef>
                <a:spcPts val="71"/>
              </a:spcBef>
            </a:pPr>
            <a:r>
              <a:rPr sz="1898" spc="242" dirty="0">
                <a:latin typeface="Arial MT"/>
                <a:cs typeface="Arial MT"/>
              </a:rPr>
              <a:t>•</a:t>
            </a:r>
            <a:endParaRPr sz="1898">
              <a:latin typeface="Arial MT"/>
              <a:cs typeface="Arial MT"/>
            </a:endParaRPr>
          </a:p>
        </p:txBody>
      </p:sp>
      <p:sp>
        <p:nvSpPr>
          <p:cNvPr id="8" name="object 8"/>
          <p:cNvSpPr txBox="1"/>
          <p:nvPr/>
        </p:nvSpPr>
        <p:spPr>
          <a:xfrm>
            <a:off x="1501089" y="3671082"/>
            <a:ext cx="6515546" cy="398482"/>
          </a:xfrm>
          <a:prstGeom prst="rect">
            <a:avLst/>
          </a:prstGeom>
        </p:spPr>
        <p:txBody>
          <a:bodyPr vert="horz" wrap="square" lIns="0" tIns="8929" rIns="0" bIns="0" rtlCol="0">
            <a:spAutoFit/>
          </a:bodyPr>
          <a:lstStyle/>
          <a:p>
            <a:pPr marL="8929">
              <a:spcBef>
                <a:spcPts val="71"/>
              </a:spcBef>
            </a:pPr>
            <a:r>
              <a:rPr sz="2531" dirty="0">
                <a:latin typeface="Arial MT"/>
                <a:cs typeface="Arial MT"/>
              </a:rPr>
              <a:t>Abstraction</a:t>
            </a:r>
            <a:r>
              <a:rPr sz="2531" spc="67" dirty="0">
                <a:latin typeface="Arial MT"/>
                <a:cs typeface="Arial MT"/>
              </a:rPr>
              <a:t> </a:t>
            </a:r>
            <a:r>
              <a:rPr sz="2531" dirty="0">
                <a:latin typeface="Arial MT"/>
                <a:cs typeface="Arial MT"/>
              </a:rPr>
              <a:t>is</a:t>
            </a:r>
            <a:r>
              <a:rPr sz="2531" spc="71" dirty="0">
                <a:latin typeface="Arial MT"/>
                <a:cs typeface="Arial MT"/>
              </a:rPr>
              <a:t> </a:t>
            </a:r>
            <a:r>
              <a:rPr sz="2531" dirty="0">
                <a:latin typeface="Arial MT"/>
                <a:cs typeface="Arial MT"/>
              </a:rPr>
              <a:t>both</a:t>
            </a:r>
            <a:r>
              <a:rPr sz="2531" spc="67" dirty="0">
                <a:latin typeface="Arial MT"/>
                <a:cs typeface="Arial MT"/>
              </a:rPr>
              <a:t> </a:t>
            </a:r>
            <a:r>
              <a:rPr sz="2531" dirty="0">
                <a:latin typeface="Arial MT"/>
                <a:cs typeface="Arial MT"/>
              </a:rPr>
              <a:t>their</a:t>
            </a:r>
            <a:r>
              <a:rPr sz="2531" spc="71" dirty="0">
                <a:latin typeface="Arial MT"/>
                <a:cs typeface="Arial MT"/>
              </a:rPr>
              <a:t> </a:t>
            </a:r>
            <a:r>
              <a:rPr sz="2531" dirty="0">
                <a:latin typeface="Arial MT"/>
                <a:cs typeface="Arial MT"/>
              </a:rPr>
              <a:t>strength</a:t>
            </a:r>
            <a:r>
              <a:rPr sz="2531" spc="71" dirty="0">
                <a:latin typeface="Arial MT"/>
                <a:cs typeface="Arial MT"/>
              </a:rPr>
              <a:t> </a:t>
            </a:r>
            <a:r>
              <a:rPr sz="2531" dirty="0">
                <a:latin typeface="Arial MT"/>
                <a:cs typeface="Arial MT"/>
              </a:rPr>
              <a:t>&amp;</a:t>
            </a:r>
            <a:r>
              <a:rPr sz="2531" spc="67" dirty="0">
                <a:latin typeface="Arial MT"/>
                <a:cs typeface="Arial MT"/>
              </a:rPr>
              <a:t> </a:t>
            </a:r>
            <a:r>
              <a:rPr sz="2531" spc="-7" dirty="0">
                <a:latin typeface="Arial MT"/>
                <a:cs typeface="Arial MT"/>
              </a:rPr>
              <a:t>weakness</a:t>
            </a:r>
            <a:endParaRPr sz="2531">
              <a:latin typeface="Arial MT"/>
              <a:cs typeface="Arial MT"/>
            </a:endParaRPr>
          </a:p>
        </p:txBody>
      </p:sp>
      <p:sp>
        <p:nvSpPr>
          <p:cNvPr id="9" name="object 9"/>
          <p:cNvSpPr txBox="1"/>
          <p:nvPr/>
        </p:nvSpPr>
        <p:spPr>
          <a:xfrm>
            <a:off x="1188550" y="4479844"/>
            <a:ext cx="138410" cy="301084"/>
          </a:xfrm>
          <a:prstGeom prst="rect">
            <a:avLst/>
          </a:prstGeom>
        </p:spPr>
        <p:txBody>
          <a:bodyPr vert="horz" wrap="square" lIns="0" tIns="8929" rIns="0" bIns="0" rtlCol="0">
            <a:spAutoFit/>
          </a:bodyPr>
          <a:lstStyle/>
          <a:p>
            <a:pPr marL="8929">
              <a:spcBef>
                <a:spcPts val="71"/>
              </a:spcBef>
            </a:pPr>
            <a:r>
              <a:rPr sz="1898" spc="242" dirty="0">
                <a:latin typeface="Arial MT"/>
                <a:cs typeface="Arial MT"/>
              </a:rPr>
              <a:t>•</a:t>
            </a:r>
            <a:endParaRPr sz="1898">
              <a:latin typeface="Arial MT"/>
              <a:cs typeface="Arial MT"/>
            </a:endParaRPr>
          </a:p>
        </p:txBody>
      </p:sp>
      <p:sp>
        <p:nvSpPr>
          <p:cNvPr id="10" name="object 10"/>
          <p:cNvSpPr txBox="1"/>
          <p:nvPr/>
        </p:nvSpPr>
        <p:spPr>
          <a:xfrm>
            <a:off x="1501090" y="4430106"/>
            <a:ext cx="7146428" cy="789278"/>
          </a:xfrm>
          <a:prstGeom prst="rect">
            <a:avLst/>
          </a:prstGeom>
        </p:spPr>
        <p:txBody>
          <a:bodyPr vert="horz" wrap="square" lIns="0" tIns="19645" rIns="0" bIns="0" rtlCol="0">
            <a:spAutoFit/>
          </a:bodyPr>
          <a:lstStyle/>
          <a:p>
            <a:pPr marL="8929" marR="3571">
              <a:lnSpc>
                <a:spcPts val="3023"/>
              </a:lnSpc>
              <a:spcBef>
                <a:spcPts val="154"/>
              </a:spcBef>
            </a:pPr>
            <a:r>
              <a:rPr sz="2531" dirty="0">
                <a:latin typeface="Arial MT"/>
                <a:cs typeface="Arial MT"/>
              </a:rPr>
              <a:t>The</a:t>
            </a:r>
            <a:r>
              <a:rPr sz="2531" spc="-11" dirty="0">
                <a:latin typeface="Arial MT"/>
                <a:cs typeface="Arial MT"/>
              </a:rPr>
              <a:t> </a:t>
            </a:r>
            <a:r>
              <a:rPr sz="2531" dirty="0">
                <a:latin typeface="Arial MT"/>
                <a:cs typeface="Arial MT"/>
              </a:rPr>
              <a:t>trick</a:t>
            </a:r>
            <a:r>
              <a:rPr sz="2531" spc="-11" dirty="0">
                <a:latin typeface="Arial MT"/>
                <a:cs typeface="Arial MT"/>
              </a:rPr>
              <a:t> </a:t>
            </a:r>
            <a:r>
              <a:rPr sz="2531" dirty="0">
                <a:latin typeface="Arial MT"/>
                <a:cs typeface="Arial MT"/>
              </a:rPr>
              <a:t>is,</a:t>
            </a:r>
            <a:r>
              <a:rPr sz="2531" spc="-11" dirty="0">
                <a:latin typeface="Arial MT"/>
                <a:cs typeface="Arial MT"/>
              </a:rPr>
              <a:t> </a:t>
            </a:r>
            <a:r>
              <a:rPr sz="2531" dirty="0">
                <a:latin typeface="Arial MT"/>
                <a:cs typeface="Arial MT"/>
              </a:rPr>
              <a:t>how</a:t>
            </a:r>
            <a:r>
              <a:rPr sz="2531" spc="-7" dirty="0">
                <a:latin typeface="Arial MT"/>
                <a:cs typeface="Arial MT"/>
              </a:rPr>
              <a:t> </a:t>
            </a:r>
            <a:r>
              <a:rPr sz="2531" dirty="0">
                <a:latin typeface="Arial MT"/>
                <a:cs typeface="Arial MT"/>
              </a:rPr>
              <a:t>much</a:t>
            </a:r>
            <a:r>
              <a:rPr sz="2531" spc="-11" dirty="0">
                <a:latin typeface="Arial MT"/>
                <a:cs typeface="Arial MT"/>
              </a:rPr>
              <a:t> </a:t>
            </a:r>
            <a:r>
              <a:rPr sz="2531" dirty="0">
                <a:latin typeface="Arial MT"/>
                <a:cs typeface="Arial MT"/>
              </a:rPr>
              <a:t>to</a:t>
            </a:r>
            <a:r>
              <a:rPr sz="2531" spc="-11" dirty="0">
                <a:latin typeface="Arial MT"/>
                <a:cs typeface="Arial MT"/>
              </a:rPr>
              <a:t> </a:t>
            </a:r>
            <a:r>
              <a:rPr sz="2531" dirty="0">
                <a:latin typeface="Arial MT"/>
                <a:cs typeface="Arial MT"/>
              </a:rPr>
              <a:t>simplify?</a:t>
            </a:r>
            <a:r>
              <a:rPr sz="2531" spc="-7" dirty="0">
                <a:latin typeface="Arial MT"/>
                <a:cs typeface="Arial MT"/>
              </a:rPr>
              <a:t> What</a:t>
            </a:r>
            <a:r>
              <a:rPr sz="2531" spc="-11" dirty="0">
                <a:latin typeface="Arial MT"/>
                <a:cs typeface="Arial MT"/>
              </a:rPr>
              <a:t> </a:t>
            </a:r>
            <a:r>
              <a:rPr sz="2531" dirty="0">
                <a:latin typeface="Arial MT"/>
                <a:cs typeface="Arial MT"/>
              </a:rPr>
              <a:t>details</a:t>
            </a:r>
            <a:r>
              <a:rPr sz="2531" spc="-11" dirty="0">
                <a:latin typeface="Arial MT"/>
                <a:cs typeface="Arial MT"/>
              </a:rPr>
              <a:t> </a:t>
            </a:r>
            <a:r>
              <a:rPr sz="2531" spc="-18" dirty="0">
                <a:latin typeface="Arial MT"/>
                <a:cs typeface="Arial MT"/>
              </a:rPr>
              <a:t>to </a:t>
            </a:r>
            <a:r>
              <a:rPr sz="2531" dirty="0">
                <a:latin typeface="Arial MT"/>
                <a:cs typeface="Arial MT"/>
              </a:rPr>
              <a:t>keep,</a:t>
            </a:r>
            <a:r>
              <a:rPr sz="2531" spc="64" dirty="0">
                <a:latin typeface="Arial MT"/>
                <a:cs typeface="Arial MT"/>
              </a:rPr>
              <a:t> </a:t>
            </a:r>
            <a:r>
              <a:rPr sz="2531" dirty="0">
                <a:latin typeface="Arial MT"/>
                <a:cs typeface="Arial MT"/>
              </a:rPr>
              <a:t>which</a:t>
            </a:r>
            <a:r>
              <a:rPr sz="2531" spc="64" dirty="0">
                <a:latin typeface="Arial MT"/>
                <a:cs typeface="Arial MT"/>
              </a:rPr>
              <a:t> </a:t>
            </a:r>
            <a:r>
              <a:rPr sz="2531" dirty="0">
                <a:latin typeface="Arial MT"/>
                <a:cs typeface="Arial MT"/>
              </a:rPr>
              <a:t>ones</a:t>
            </a:r>
            <a:r>
              <a:rPr sz="2531" spc="64" dirty="0">
                <a:latin typeface="Arial MT"/>
                <a:cs typeface="Arial MT"/>
              </a:rPr>
              <a:t> </a:t>
            </a:r>
            <a:r>
              <a:rPr sz="2531" dirty="0">
                <a:latin typeface="Arial MT"/>
                <a:cs typeface="Arial MT"/>
              </a:rPr>
              <a:t>to</a:t>
            </a:r>
            <a:r>
              <a:rPr sz="2531" spc="64" dirty="0">
                <a:latin typeface="Arial MT"/>
                <a:cs typeface="Arial MT"/>
              </a:rPr>
              <a:t> </a:t>
            </a:r>
            <a:r>
              <a:rPr sz="2531" spc="-7" dirty="0">
                <a:latin typeface="Arial MT"/>
                <a:cs typeface="Arial MT"/>
              </a:rPr>
              <a:t>remove?</a:t>
            </a:r>
            <a:endParaRPr sz="2531" dirty="0">
              <a:latin typeface="Arial MT"/>
              <a:cs typeface="Arial MT"/>
            </a:endParaRPr>
          </a:p>
        </p:txBody>
      </p:sp>
      <p:sp>
        <p:nvSpPr>
          <p:cNvPr id="11" name="object 11"/>
          <p:cNvSpPr txBox="1"/>
          <p:nvPr/>
        </p:nvSpPr>
        <p:spPr>
          <a:xfrm>
            <a:off x="1188550" y="5622844"/>
            <a:ext cx="138410" cy="301084"/>
          </a:xfrm>
          <a:prstGeom prst="rect">
            <a:avLst/>
          </a:prstGeom>
        </p:spPr>
        <p:txBody>
          <a:bodyPr vert="horz" wrap="square" lIns="0" tIns="8929" rIns="0" bIns="0" rtlCol="0">
            <a:spAutoFit/>
          </a:bodyPr>
          <a:lstStyle/>
          <a:p>
            <a:pPr marL="8929">
              <a:spcBef>
                <a:spcPts val="71"/>
              </a:spcBef>
            </a:pPr>
            <a:r>
              <a:rPr sz="1898" spc="242" dirty="0">
                <a:latin typeface="Arial MT"/>
                <a:cs typeface="Arial MT"/>
              </a:rPr>
              <a:t>•</a:t>
            </a:r>
            <a:endParaRPr sz="1898">
              <a:latin typeface="Arial MT"/>
              <a:cs typeface="Arial MT"/>
            </a:endParaRPr>
          </a:p>
        </p:txBody>
      </p:sp>
      <p:sp>
        <p:nvSpPr>
          <p:cNvPr id="12" name="object 12"/>
          <p:cNvSpPr txBox="1"/>
          <p:nvPr/>
        </p:nvSpPr>
        <p:spPr>
          <a:xfrm>
            <a:off x="1501089" y="5573106"/>
            <a:ext cx="5698926" cy="398482"/>
          </a:xfrm>
          <a:prstGeom prst="rect">
            <a:avLst/>
          </a:prstGeom>
        </p:spPr>
        <p:txBody>
          <a:bodyPr vert="horz" wrap="square" lIns="0" tIns="8929" rIns="0" bIns="0" rtlCol="0">
            <a:spAutoFit/>
          </a:bodyPr>
          <a:lstStyle/>
          <a:p>
            <a:pPr marL="8929">
              <a:spcBef>
                <a:spcPts val="71"/>
              </a:spcBef>
            </a:pPr>
            <a:r>
              <a:rPr sz="2531" dirty="0">
                <a:latin typeface="Arial MT"/>
                <a:cs typeface="Arial MT"/>
              </a:rPr>
              <a:t>Even</a:t>
            </a:r>
            <a:r>
              <a:rPr sz="2531" spc="-31" dirty="0">
                <a:latin typeface="Arial MT"/>
                <a:cs typeface="Arial MT"/>
              </a:rPr>
              <a:t> </a:t>
            </a:r>
            <a:r>
              <a:rPr sz="2531" spc="42" dirty="0">
                <a:latin typeface="Arial MT"/>
                <a:cs typeface="Arial MT"/>
              </a:rPr>
              <a:t>“simple”</a:t>
            </a:r>
            <a:r>
              <a:rPr sz="2531" spc="-28" dirty="0">
                <a:latin typeface="Arial MT"/>
                <a:cs typeface="Arial MT"/>
              </a:rPr>
              <a:t> </a:t>
            </a:r>
            <a:r>
              <a:rPr sz="2531" dirty="0">
                <a:latin typeface="Arial MT"/>
                <a:cs typeface="Arial MT"/>
              </a:rPr>
              <a:t>systems</a:t>
            </a:r>
            <a:r>
              <a:rPr sz="2531" spc="-28" dirty="0">
                <a:latin typeface="Arial MT"/>
                <a:cs typeface="Arial MT"/>
              </a:rPr>
              <a:t> </a:t>
            </a:r>
            <a:r>
              <a:rPr sz="2531" spc="38" dirty="0">
                <a:latin typeface="Arial MT"/>
                <a:cs typeface="Arial MT"/>
              </a:rPr>
              <a:t>can</a:t>
            </a:r>
            <a:r>
              <a:rPr sz="2531" spc="-28" dirty="0">
                <a:latin typeface="Arial MT"/>
                <a:cs typeface="Arial MT"/>
              </a:rPr>
              <a:t> </a:t>
            </a:r>
            <a:r>
              <a:rPr sz="2531" spc="71" dirty="0">
                <a:latin typeface="Arial MT"/>
                <a:cs typeface="Arial MT"/>
              </a:rPr>
              <a:t>be</a:t>
            </a:r>
            <a:r>
              <a:rPr sz="2531" spc="-28" dirty="0">
                <a:latin typeface="Arial MT"/>
                <a:cs typeface="Arial MT"/>
              </a:rPr>
              <a:t> </a:t>
            </a:r>
            <a:r>
              <a:rPr sz="2531" spc="31" dirty="0">
                <a:latin typeface="Arial MT"/>
                <a:cs typeface="Arial MT"/>
              </a:rPr>
              <a:t>complex</a:t>
            </a:r>
            <a:endParaRPr sz="2531">
              <a:latin typeface="Arial MT"/>
              <a:cs typeface="Arial MT"/>
            </a:endParaRPr>
          </a:p>
        </p:txBody>
      </p:sp>
    </p:spTree>
  </p:cSld>
  <p:clrMapOvr>
    <a:masterClrMapping/>
  </p:clrMapOvr>
  <mc:AlternateContent xmlns:mc="http://schemas.openxmlformats.org/markup-compatibility/2006" xmlns:p14="http://schemas.microsoft.com/office/powerpoint/2010/main">
    <mc:Choice Requires="p14">
      <p:transition spd="slow" p14:dur="2000" advTm="2477"/>
    </mc:Choice>
    <mc:Fallback xmlns="">
      <p:transition spd="slow" advTm="247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278" y="1101594"/>
            <a:ext cx="8235390" cy="918033"/>
          </a:xfrm>
          <a:prstGeom prst="rect">
            <a:avLst/>
          </a:prstGeom>
        </p:spPr>
        <p:txBody>
          <a:bodyPr vert="horz" wrap="square" lIns="0" tIns="360515" rIns="0" bIns="0" rtlCol="0" anchor="ctr">
            <a:spAutoFit/>
          </a:bodyPr>
          <a:lstStyle/>
          <a:p>
            <a:pPr marL="225013">
              <a:spcBef>
                <a:spcPts val="71"/>
              </a:spcBef>
            </a:pPr>
            <a:r>
              <a:rPr sz="4000" b="1" dirty="0">
                <a:latin typeface="Calibri" panose="020F0502020204030204" pitchFamily="34" charset="0"/>
                <a:cs typeface="Calibri" panose="020F0502020204030204" pitchFamily="34" charset="0"/>
              </a:rPr>
              <a:t>Why build models?</a:t>
            </a:r>
          </a:p>
        </p:txBody>
      </p:sp>
      <p:sp>
        <p:nvSpPr>
          <p:cNvPr id="3" name="object 3"/>
          <p:cNvSpPr txBox="1"/>
          <p:nvPr/>
        </p:nvSpPr>
        <p:spPr>
          <a:xfrm>
            <a:off x="796665" y="2682313"/>
            <a:ext cx="138410" cy="301084"/>
          </a:xfrm>
          <a:prstGeom prst="rect">
            <a:avLst/>
          </a:prstGeom>
        </p:spPr>
        <p:txBody>
          <a:bodyPr vert="horz" wrap="square" lIns="0" tIns="8929" rIns="0" bIns="0" rtlCol="0">
            <a:spAutoFit/>
          </a:bodyPr>
          <a:lstStyle/>
          <a:p>
            <a:pPr marL="8929">
              <a:spcBef>
                <a:spcPts val="71"/>
              </a:spcBef>
            </a:pPr>
            <a:r>
              <a:rPr sz="1898" spc="242" dirty="0">
                <a:latin typeface="Arial MT"/>
                <a:cs typeface="Arial MT"/>
              </a:rPr>
              <a:t>•</a:t>
            </a:r>
            <a:endParaRPr sz="1898">
              <a:latin typeface="Arial MT"/>
              <a:cs typeface="Arial MT"/>
            </a:endParaRPr>
          </a:p>
        </p:txBody>
      </p:sp>
      <p:sp>
        <p:nvSpPr>
          <p:cNvPr id="4" name="object 4"/>
          <p:cNvSpPr txBox="1"/>
          <p:nvPr/>
        </p:nvSpPr>
        <p:spPr>
          <a:xfrm>
            <a:off x="1109204" y="2632575"/>
            <a:ext cx="6867376" cy="1173999"/>
          </a:xfrm>
          <a:prstGeom prst="rect">
            <a:avLst/>
          </a:prstGeom>
        </p:spPr>
        <p:txBody>
          <a:bodyPr vert="horz" wrap="square" lIns="0" tIns="19645" rIns="0" bIns="0" rtlCol="0">
            <a:spAutoFit/>
          </a:bodyPr>
          <a:lstStyle/>
          <a:p>
            <a:pPr marL="8929" marR="3571">
              <a:lnSpc>
                <a:spcPts val="3023"/>
              </a:lnSpc>
              <a:spcBef>
                <a:spcPts val="154"/>
              </a:spcBef>
            </a:pPr>
            <a:r>
              <a:rPr sz="2531" spc="-113" dirty="0">
                <a:latin typeface="Arial MT"/>
                <a:cs typeface="Arial MT"/>
              </a:rPr>
              <a:t>You</a:t>
            </a:r>
            <a:r>
              <a:rPr sz="2531" spc="35" dirty="0">
                <a:latin typeface="Arial MT"/>
                <a:cs typeface="Arial MT"/>
              </a:rPr>
              <a:t> </a:t>
            </a:r>
            <a:r>
              <a:rPr sz="2531" dirty="0">
                <a:latin typeface="Arial MT"/>
                <a:cs typeface="Arial MT"/>
              </a:rPr>
              <a:t>already</a:t>
            </a:r>
            <a:r>
              <a:rPr sz="2531" spc="42" dirty="0">
                <a:latin typeface="Arial MT"/>
                <a:cs typeface="Arial MT"/>
              </a:rPr>
              <a:t> </a:t>
            </a:r>
            <a:r>
              <a:rPr sz="2531" dirty="0">
                <a:latin typeface="Arial MT"/>
                <a:cs typeface="Arial MT"/>
              </a:rPr>
              <a:t>are!</a:t>
            </a:r>
            <a:r>
              <a:rPr sz="2531" spc="42" dirty="0">
                <a:latin typeface="Arial MT"/>
                <a:cs typeface="Arial MT"/>
              </a:rPr>
              <a:t> </a:t>
            </a:r>
            <a:r>
              <a:rPr sz="2531" dirty="0">
                <a:latin typeface="Arial MT"/>
                <a:cs typeface="Arial MT"/>
              </a:rPr>
              <a:t>If</a:t>
            </a:r>
            <a:r>
              <a:rPr sz="2531" spc="42" dirty="0">
                <a:latin typeface="Arial MT"/>
                <a:cs typeface="Arial MT"/>
              </a:rPr>
              <a:t> </a:t>
            </a:r>
            <a:r>
              <a:rPr sz="2531" dirty="0">
                <a:latin typeface="Arial MT"/>
                <a:cs typeface="Arial MT"/>
              </a:rPr>
              <a:t>you</a:t>
            </a:r>
            <a:r>
              <a:rPr sz="2531" spc="42" dirty="0">
                <a:latin typeface="Arial MT"/>
                <a:cs typeface="Arial MT"/>
              </a:rPr>
              <a:t> </a:t>
            </a:r>
            <a:r>
              <a:rPr sz="2531" dirty="0">
                <a:latin typeface="Arial MT"/>
                <a:cs typeface="Arial MT"/>
              </a:rPr>
              <a:t>imagine</a:t>
            </a:r>
            <a:r>
              <a:rPr sz="2531" spc="42" dirty="0">
                <a:latin typeface="Arial MT"/>
                <a:cs typeface="Arial MT"/>
              </a:rPr>
              <a:t> </a:t>
            </a:r>
            <a:r>
              <a:rPr sz="2531" dirty="0">
                <a:latin typeface="Arial MT"/>
                <a:cs typeface="Arial MT"/>
              </a:rPr>
              <a:t>or</a:t>
            </a:r>
            <a:r>
              <a:rPr sz="2531" spc="42" dirty="0">
                <a:latin typeface="Arial MT"/>
                <a:cs typeface="Arial MT"/>
              </a:rPr>
              <a:t> </a:t>
            </a:r>
            <a:r>
              <a:rPr sz="2531" dirty="0">
                <a:latin typeface="Arial MT"/>
                <a:cs typeface="Arial MT"/>
              </a:rPr>
              <a:t>project</a:t>
            </a:r>
            <a:r>
              <a:rPr sz="2531" spc="42" dirty="0">
                <a:latin typeface="Arial MT"/>
                <a:cs typeface="Arial MT"/>
              </a:rPr>
              <a:t> </a:t>
            </a:r>
            <a:r>
              <a:rPr sz="2531" dirty="0">
                <a:latin typeface="Arial MT"/>
                <a:cs typeface="Arial MT"/>
              </a:rPr>
              <a:t>how</a:t>
            </a:r>
            <a:r>
              <a:rPr sz="2531" spc="42" dirty="0">
                <a:latin typeface="Arial MT"/>
                <a:cs typeface="Arial MT"/>
              </a:rPr>
              <a:t> </a:t>
            </a:r>
            <a:r>
              <a:rPr sz="2531" spc="-35" dirty="0">
                <a:latin typeface="Arial MT"/>
                <a:cs typeface="Arial MT"/>
              </a:rPr>
              <a:t>a </a:t>
            </a:r>
            <a:r>
              <a:rPr sz="2531" dirty="0">
                <a:latin typeface="Arial MT"/>
                <a:cs typeface="Arial MT"/>
              </a:rPr>
              <a:t>situation</a:t>
            </a:r>
            <a:r>
              <a:rPr sz="2531" spc="56" dirty="0">
                <a:latin typeface="Arial MT"/>
                <a:cs typeface="Arial MT"/>
              </a:rPr>
              <a:t> </a:t>
            </a:r>
            <a:r>
              <a:rPr sz="2531" dirty="0">
                <a:latin typeface="Arial MT"/>
                <a:cs typeface="Arial MT"/>
              </a:rPr>
              <a:t>might</a:t>
            </a:r>
            <a:r>
              <a:rPr sz="2531" spc="56" dirty="0">
                <a:latin typeface="Arial MT"/>
                <a:cs typeface="Arial MT"/>
              </a:rPr>
              <a:t> </a:t>
            </a:r>
            <a:r>
              <a:rPr sz="2531" dirty="0">
                <a:latin typeface="Arial MT"/>
                <a:cs typeface="Arial MT"/>
              </a:rPr>
              <a:t>unfold</a:t>
            </a:r>
            <a:r>
              <a:rPr sz="2531" spc="56" dirty="0">
                <a:latin typeface="Arial MT"/>
                <a:cs typeface="Arial MT"/>
              </a:rPr>
              <a:t> </a:t>
            </a:r>
            <a:r>
              <a:rPr sz="2531" dirty="0">
                <a:latin typeface="Arial MT"/>
                <a:cs typeface="Arial MT"/>
              </a:rPr>
              <a:t>you</a:t>
            </a:r>
            <a:r>
              <a:rPr sz="2531" spc="60" dirty="0">
                <a:latin typeface="Arial MT"/>
                <a:cs typeface="Arial MT"/>
              </a:rPr>
              <a:t> </a:t>
            </a:r>
            <a:r>
              <a:rPr sz="2531" dirty="0">
                <a:latin typeface="Arial MT"/>
                <a:cs typeface="Arial MT"/>
              </a:rPr>
              <a:t>are</a:t>
            </a:r>
            <a:r>
              <a:rPr sz="2531" spc="56" dirty="0">
                <a:latin typeface="Arial MT"/>
                <a:cs typeface="Arial MT"/>
              </a:rPr>
              <a:t> </a:t>
            </a:r>
            <a:r>
              <a:rPr sz="2531" dirty="0">
                <a:latin typeface="Arial MT"/>
                <a:cs typeface="Arial MT"/>
              </a:rPr>
              <a:t>already</a:t>
            </a:r>
            <a:r>
              <a:rPr sz="2531" spc="56" dirty="0">
                <a:latin typeface="Arial MT"/>
                <a:cs typeface="Arial MT"/>
              </a:rPr>
              <a:t> </a:t>
            </a:r>
            <a:r>
              <a:rPr sz="2531" dirty="0">
                <a:latin typeface="Arial MT"/>
                <a:cs typeface="Arial MT"/>
              </a:rPr>
              <a:t>using</a:t>
            </a:r>
            <a:r>
              <a:rPr sz="2531" spc="60" dirty="0">
                <a:latin typeface="Arial MT"/>
                <a:cs typeface="Arial MT"/>
              </a:rPr>
              <a:t> </a:t>
            </a:r>
            <a:r>
              <a:rPr sz="2531" spc="-35" dirty="0">
                <a:latin typeface="Arial MT"/>
                <a:cs typeface="Arial MT"/>
              </a:rPr>
              <a:t>a </a:t>
            </a:r>
            <a:r>
              <a:rPr sz="2531" dirty="0">
                <a:latin typeface="Arial MT"/>
                <a:cs typeface="Arial MT"/>
              </a:rPr>
              <a:t>(mental) </a:t>
            </a:r>
            <a:r>
              <a:rPr sz="2531" spc="-7" dirty="0">
                <a:latin typeface="Arial MT"/>
                <a:cs typeface="Arial MT"/>
              </a:rPr>
              <a:t>model</a:t>
            </a:r>
            <a:endParaRPr sz="2531" dirty="0">
              <a:latin typeface="Arial MT"/>
              <a:cs typeface="Arial MT"/>
            </a:endParaRPr>
          </a:p>
        </p:txBody>
      </p:sp>
      <p:sp>
        <p:nvSpPr>
          <p:cNvPr id="5" name="object 5"/>
          <p:cNvSpPr txBox="1"/>
          <p:nvPr/>
        </p:nvSpPr>
        <p:spPr>
          <a:xfrm>
            <a:off x="796665" y="4209293"/>
            <a:ext cx="138410" cy="301084"/>
          </a:xfrm>
          <a:prstGeom prst="rect">
            <a:avLst/>
          </a:prstGeom>
        </p:spPr>
        <p:txBody>
          <a:bodyPr vert="horz" wrap="square" lIns="0" tIns="8929" rIns="0" bIns="0" rtlCol="0">
            <a:spAutoFit/>
          </a:bodyPr>
          <a:lstStyle/>
          <a:p>
            <a:pPr marL="8929">
              <a:spcBef>
                <a:spcPts val="71"/>
              </a:spcBef>
            </a:pPr>
            <a:r>
              <a:rPr sz="1898" spc="242" dirty="0">
                <a:latin typeface="Arial MT"/>
                <a:cs typeface="Arial MT"/>
              </a:rPr>
              <a:t>•</a:t>
            </a:r>
            <a:endParaRPr sz="1898">
              <a:latin typeface="Arial MT"/>
              <a:cs typeface="Arial MT"/>
            </a:endParaRPr>
          </a:p>
        </p:txBody>
      </p:sp>
      <p:sp>
        <p:nvSpPr>
          <p:cNvPr id="6" name="object 6"/>
          <p:cNvSpPr txBox="1"/>
          <p:nvPr/>
        </p:nvSpPr>
        <p:spPr>
          <a:xfrm>
            <a:off x="1109204" y="4159556"/>
            <a:ext cx="6236047" cy="778458"/>
          </a:xfrm>
          <a:prstGeom prst="rect">
            <a:avLst/>
          </a:prstGeom>
        </p:spPr>
        <p:txBody>
          <a:bodyPr vert="horz" wrap="square" lIns="0" tIns="8929" rIns="0" bIns="0" rtlCol="0">
            <a:spAutoFit/>
          </a:bodyPr>
          <a:lstStyle/>
          <a:p>
            <a:pPr marL="8929">
              <a:lnSpc>
                <a:spcPts val="3030"/>
              </a:lnSpc>
              <a:spcBef>
                <a:spcPts val="71"/>
              </a:spcBef>
            </a:pPr>
            <a:r>
              <a:rPr sz="2531" dirty="0">
                <a:latin typeface="Arial MT"/>
                <a:cs typeface="Arial MT"/>
              </a:rPr>
              <a:t>So</a:t>
            </a:r>
            <a:r>
              <a:rPr sz="2531" spc="-31" dirty="0">
                <a:latin typeface="Arial MT"/>
                <a:cs typeface="Arial MT"/>
              </a:rPr>
              <a:t> </a:t>
            </a:r>
            <a:r>
              <a:rPr sz="2531" spc="-22" dirty="0">
                <a:latin typeface="Arial MT"/>
                <a:cs typeface="Arial MT"/>
              </a:rPr>
              <a:t>really,</a:t>
            </a:r>
            <a:r>
              <a:rPr sz="2531" spc="-28" dirty="0">
                <a:latin typeface="Arial MT"/>
                <a:cs typeface="Arial MT"/>
              </a:rPr>
              <a:t> </a:t>
            </a:r>
            <a:r>
              <a:rPr sz="2531" dirty="0">
                <a:latin typeface="Arial MT"/>
                <a:cs typeface="Arial MT"/>
              </a:rPr>
              <a:t>the</a:t>
            </a:r>
            <a:r>
              <a:rPr sz="2531" spc="-28" dirty="0">
                <a:latin typeface="Arial MT"/>
                <a:cs typeface="Arial MT"/>
              </a:rPr>
              <a:t> </a:t>
            </a:r>
            <a:r>
              <a:rPr sz="2531" dirty="0">
                <a:latin typeface="Arial MT"/>
                <a:cs typeface="Arial MT"/>
              </a:rPr>
              <a:t>question</a:t>
            </a:r>
            <a:r>
              <a:rPr sz="2531" spc="-28" dirty="0">
                <a:latin typeface="Arial MT"/>
                <a:cs typeface="Arial MT"/>
              </a:rPr>
              <a:t> </a:t>
            </a:r>
            <a:r>
              <a:rPr sz="2531" dirty="0">
                <a:latin typeface="Arial MT"/>
                <a:cs typeface="Arial MT"/>
              </a:rPr>
              <a:t>is,</a:t>
            </a:r>
            <a:r>
              <a:rPr sz="2531" spc="-28" dirty="0">
                <a:latin typeface="Arial MT"/>
                <a:cs typeface="Arial MT"/>
              </a:rPr>
              <a:t> </a:t>
            </a:r>
            <a:r>
              <a:rPr sz="2531" dirty="0">
                <a:latin typeface="Arial MT"/>
                <a:cs typeface="Arial MT"/>
              </a:rPr>
              <a:t>why</a:t>
            </a:r>
            <a:r>
              <a:rPr sz="2531" spc="-28" dirty="0">
                <a:latin typeface="Arial MT"/>
                <a:cs typeface="Arial MT"/>
              </a:rPr>
              <a:t> </a:t>
            </a:r>
            <a:r>
              <a:rPr sz="2531" spc="53" dirty="0">
                <a:latin typeface="Arial MT"/>
                <a:cs typeface="Arial MT"/>
              </a:rPr>
              <a:t>build</a:t>
            </a:r>
            <a:r>
              <a:rPr sz="2531" spc="-28" dirty="0">
                <a:latin typeface="Arial MT"/>
                <a:cs typeface="Arial MT"/>
              </a:rPr>
              <a:t> </a:t>
            </a:r>
            <a:r>
              <a:rPr sz="2531" b="1" spc="-7" dirty="0">
                <a:latin typeface="Arial"/>
                <a:cs typeface="Arial"/>
              </a:rPr>
              <a:t>explicit</a:t>
            </a:r>
            <a:endParaRPr sz="2531">
              <a:latin typeface="Arial"/>
              <a:cs typeface="Arial"/>
            </a:endParaRPr>
          </a:p>
          <a:p>
            <a:pPr marL="8929">
              <a:lnSpc>
                <a:spcPts val="3030"/>
              </a:lnSpc>
            </a:pPr>
            <a:r>
              <a:rPr sz="2531" spc="-7" dirty="0">
                <a:latin typeface="Arial MT"/>
                <a:cs typeface="Arial MT"/>
              </a:rPr>
              <a:t>models?</a:t>
            </a:r>
            <a:endParaRPr sz="2531">
              <a:latin typeface="Arial MT"/>
              <a:cs typeface="Arial MT"/>
            </a:endParaRPr>
          </a:p>
        </p:txBody>
      </p:sp>
    </p:spTree>
  </p:cSld>
  <p:clrMapOvr>
    <a:masterClrMapping/>
  </p:clrMapOvr>
  <mc:AlternateContent xmlns:mc="http://schemas.openxmlformats.org/markup-compatibility/2006" xmlns:p14="http://schemas.microsoft.com/office/powerpoint/2010/main">
    <mc:Choice Requires="p14">
      <p:transition spd="slow" p14:dur="2000" advTm="2558"/>
    </mc:Choice>
    <mc:Fallback xmlns="">
      <p:transition spd="slow" advTm="25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911" y="1029098"/>
            <a:ext cx="7022306" cy="918033"/>
          </a:xfrm>
          <a:prstGeom prst="rect">
            <a:avLst/>
          </a:prstGeom>
        </p:spPr>
        <p:txBody>
          <a:bodyPr vert="horz" wrap="square" lIns="0" tIns="360515" rIns="0" bIns="0" rtlCol="0" anchor="ctr">
            <a:spAutoFit/>
          </a:bodyPr>
          <a:lstStyle/>
          <a:p>
            <a:pPr marL="1033099">
              <a:spcBef>
                <a:spcPts val="71"/>
              </a:spcBef>
            </a:pPr>
            <a:r>
              <a:rPr sz="4000" b="1" dirty="0">
                <a:latin typeface="Calibri" panose="020F0502020204030204" pitchFamily="34" charset="0"/>
                <a:cs typeface="Calibri" panose="020F0502020204030204" pitchFamily="34" charset="0"/>
              </a:rPr>
              <a:t>Why build models?</a:t>
            </a:r>
          </a:p>
        </p:txBody>
      </p:sp>
      <p:sp>
        <p:nvSpPr>
          <p:cNvPr id="3" name="object 3"/>
          <p:cNvSpPr txBox="1"/>
          <p:nvPr/>
        </p:nvSpPr>
        <p:spPr>
          <a:xfrm>
            <a:off x="731351" y="2587037"/>
            <a:ext cx="151805" cy="333720"/>
          </a:xfrm>
          <a:prstGeom prst="rect">
            <a:avLst/>
          </a:prstGeom>
        </p:spPr>
        <p:txBody>
          <a:bodyPr vert="horz" wrap="square" lIns="0" tIns="8929" rIns="0" bIns="0" rtlCol="0">
            <a:spAutoFit/>
          </a:bodyPr>
          <a:lstStyle/>
          <a:p>
            <a:pPr marL="8929">
              <a:spcBef>
                <a:spcPts val="71"/>
              </a:spcBef>
            </a:pPr>
            <a:r>
              <a:rPr sz="2110" spc="275" dirty="0">
                <a:latin typeface="Arial MT"/>
                <a:cs typeface="Arial MT"/>
              </a:rPr>
              <a:t>•</a:t>
            </a:r>
            <a:endParaRPr sz="2110">
              <a:latin typeface="Arial MT"/>
              <a:cs typeface="Arial MT"/>
            </a:endParaRPr>
          </a:p>
        </p:txBody>
      </p:sp>
      <p:sp>
        <p:nvSpPr>
          <p:cNvPr id="4" name="object 4"/>
          <p:cNvSpPr txBox="1"/>
          <p:nvPr/>
        </p:nvSpPr>
        <p:spPr>
          <a:xfrm>
            <a:off x="1043890" y="2530784"/>
            <a:ext cx="5775275" cy="441892"/>
          </a:xfrm>
          <a:prstGeom prst="rect">
            <a:avLst/>
          </a:prstGeom>
        </p:spPr>
        <p:txBody>
          <a:bodyPr vert="horz" wrap="square" lIns="0" tIns="8929" rIns="0" bIns="0" rtlCol="0">
            <a:spAutoFit/>
          </a:bodyPr>
          <a:lstStyle/>
          <a:p>
            <a:pPr marL="8929">
              <a:spcBef>
                <a:spcPts val="71"/>
              </a:spcBef>
            </a:pPr>
            <a:r>
              <a:rPr sz="2813" dirty="0">
                <a:latin typeface="Arial MT"/>
                <a:cs typeface="Arial MT"/>
              </a:rPr>
              <a:t>Understand</a:t>
            </a:r>
            <a:r>
              <a:rPr sz="2813" spc="53" dirty="0">
                <a:latin typeface="Arial MT"/>
                <a:cs typeface="Arial MT"/>
              </a:rPr>
              <a:t> </a:t>
            </a:r>
            <a:r>
              <a:rPr sz="2813" b="1" dirty="0">
                <a:latin typeface="Arial"/>
                <a:cs typeface="Arial"/>
              </a:rPr>
              <a:t>mechanisms</a:t>
            </a:r>
            <a:r>
              <a:rPr sz="2813" dirty="0">
                <a:latin typeface="Arial MT"/>
                <a:cs typeface="Arial MT"/>
              </a:rPr>
              <a:t>,</a:t>
            </a:r>
            <a:r>
              <a:rPr sz="2813" spc="56" dirty="0">
                <a:latin typeface="Arial MT"/>
                <a:cs typeface="Arial MT"/>
              </a:rPr>
              <a:t> </a:t>
            </a:r>
            <a:r>
              <a:rPr sz="2813" spc="-7" dirty="0">
                <a:latin typeface="Arial MT"/>
                <a:cs typeface="Arial MT"/>
              </a:rPr>
              <a:t>causality</a:t>
            </a:r>
            <a:endParaRPr sz="2813" dirty="0">
              <a:latin typeface="Arial MT"/>
              <a:cs typeface="Arial MT"/>
            </a:endParaRPr>
          </a:p>
        </p:txBody>
      </p:sp>
      <p:sp>
        <p:nvSpPr>
          <p:cNvPr id="5" name="object 5"/>
          <p:cNvSpPr txBox="1"/>
          <p:nvPr/>
        </p:nvSpPr>
        <p:spPr>
          <a:xfrm>
            <a:off x="731351" y="3390711"/>
            <a:ext cx="151805" cy="333720"/>
          </a:xfrm>
          <a:prstGeom prst="rect">
            <a:avLst/>
          </a:prstGeom>
        </p:spPr>
        <p:txBody>
          <a:bodyPr vert="horz" wrap="square" lIns="0" tIns="8929" rIns="0" bIns="0" rtlCol="0">
            <a:spAutoFit/>
          </a:bodyPr>
          <a:lstStyle/>
          <a:p>
            <a:pPr marL="8929">
              <a:spcBef>
                <a:spcPts val="71"/>
              </a:spcBef>
            </a:pPr>
            <a:r>
              <a:rPr sz="2110" spc="275" dirty="0">
                <a:latin typeface="Arial MT"/>
                <a:cs typeface="Arial MT"/>
              </a:rPr>
              <a:t>•</a:t>
            </a:r>
            <a:endParaRPr sz="2110">
              <a:latin typeface="Arial MT"/>
              <a:cs typeface="Arial MT"/>
            </a:endParaRPr>
          </a:p>
        </p:txBody>
      </p:sp>
      <p:sp>
        <p:nvSpPr>
          <p:cNvPr id="6" name="object 6"/>
          <p:cNvSpPr txBox="1"/>
          <p:nvPr/>
        </p:nvSpPr>
        <p:spPr>
          <a:xfrm>
            <a:off x="1043890" y="3334455"/>
            <a:ext cx="6840587" cy="1307641"/>
          </a:xfrm>
          <a:prstGeom prst="rect">
            <a:avLst/>
          </a:prstGeom>
        </p:spPr>
        <p:txBody>
          <a:bodyPr vert="horz" wrap="square" lIns="0" tIns="8929" rIns="0" bIns="0" rtlCol="0">
            <a:spAutoFit/>
          </a:bodyPr>
          <a:lstStyle/>
          <a:p>
            <a:pPr marL="8929" marR="3571">
              <a:spcBef>
                <a:spcPts val="71"/>
              </a:spcBef>
            </a:pPr>
            <a:r>
              <a:rPr sz="2813" dirty="0">
                <a:latin typeface="Arial MT"/>
                <a:cs typeface="Arial MT"/>
              </a:rPr>
              <a:t>Help</a:t>
            </a:r>
            <a:r>
              <a:rPr sz="2813" spc="-22" dirty="0">
                <a:latin typeface="Arial MT"/>
                <a:cs typeface="Arial MT"/>
              </a:rPr>
              <a:t> </a:t>
            </a:r>
            <a:r>
              <a:rPr sz="2813" dirty="0">
                <a:latin typeface="Arial MT"/>
                <a:cs typeface="Arial MT"/>
              </a:rPr>
              <a:t>to</a:t>
            </a:r>
            <a:r>
              <a:rPr sz="2813" spc="-22" dirty="0">
                <a:latin typeface="Arial MT"/>
                <a:cs typeface="Arial MT"/>
              </a:rPr>
              <a:t> </a:t>
            </a:r>
            <a:r>
              <a:rPr sz="2813" spc="53" dirty="0">
                <a:latin typeface="Arial MT"/>
                <a:cs typeface="Arial MT"/>
              </a:rPr>
              <a:t>guide</a:t>
            </a:r>
            <a:r>
              <a:rPr sz="2813" spc="-22" dirty="0">
                <a:latin typeface="Arial MT"/>
                <a:cs typeface="Arial MT"/>
              </a:rPr>
              <a:t> </a:t>
            </a:r>
            <a:r>
              <a:rPr sz="2813" dirty="0">
                <a:latin typeface="Arial MT"/>
                <a:cs typeface="Arial MT"/>
              </a:rPr>
              <a:t>&amp;</a:t>
            </a:r>
            <a:r>
              <a:rPr sz="2813" spc="-18" dirty="0">
                <a:latin typeface="Arial MT"/>
                <a:cs typeface="Arial MT"/>
              </a:rPr>
              <a:t> </a:t>
            </a:r>
            <a:r>
              <a:rPr sz="2813" dirty="0">
                <a:latin typeface="Arial MT"/>
                <a:cs typeface="Arial MT"/>
              </a:rPr>
              <a:t>test</a:t>
            </a:r>
            <a:r>
              <a:rPr sz="2813" spc="-22" dirty="0">
                <a:latin typeface="Arial MT"/>
                <a:cs typeface="Arial MT"/>
              </a:rPr>
              <a:t> </a:t>
            </a:r>
            <a:r>
              <a:rPr sz="2813" dirty="0">
                <a:latin typeface="Arial MT"/>
                <a:cs typeface="Arial MT"/>
              </a:rPr>
              <a:t>treatment,</a:t>
            </a:r>
            <a:r>
              <a:rPr sz="2813" spc="-22" dirty="0">
                <a:latin typeface="Arial MT"/>
                <a:cs typeface="Arial MT"/>
              </a:rPr>
              <a:t> </a:t>
            </a:r>
            <a:r>
              <a:rPr sz="2813" spc="-7" dirty="0">
                <a:latin typeface="Arial MT"/>
                <a:cs typeface="Arial MT"/>
              </a:rPr>
              <a:t>intervention </a:t>
            </a:r>
            <a:r>
              <a:rPr sz="2813" dirty="0">
                <a:latin typeface="Arial MT"/>
                <a:cs typeface="Arial MT"/>
              </a:rPr>
              <a:t>strategies, test alternative</a:t>
            </a:r>
            <a:r>
              <a:rPr sz="2813" spc="4" dirty="0">
                <a:latin typeface="Arial MT"/>
                <a:cs typeface="Arial MT"/>
              </a:rPr>
              <a:t> </a:t>
            </a:r>
            <a:r>
              <a:rPr sz="2813" spc="-7" dirty="0">
                <a:latin typeface="Arial MT"/>
                <a:cs typeface="Arial MT"/>
              </a:rPr>
              <a:t>scenarios (counterfactuals)</a:t>
            </a:r>
            <a:endParaRPr sz="2813" dirty="0">
              <a:latin typeface="Arial MT"/>
              <a:cs typeface="Arial MT"/>
            </a:endParaRPr>
          </a:p>
        </p:txBody>
      </p:sp>
      <p:sp>
        <p:nvSpPr>
          <p:cNvPr id="7" name="object 7"/>
          <p:cNvSpPr txBox="1"/>
          <p:nvPr/>
        </p:nvSpPr>
        <p:spPr>
          <a:xfrm>
            <a:off x="731351" y="5051633"/>
            <a:ext cx="151805" cy="333720"/>
          </a:xfrm>
          <a:prstGeom prst="rect">
            <a:avLst/>
          </a:prstGeom>
        </p:spPr>
        <p:txBody>
          <a:bodyPr vert="horz" wrap="square" lIns="0" tIns="8929" rIns="0" bIns="0" rtlCol="0">
            <a:spAutoFit/>
          </a:bodyPr>
          <a:lstStyle/>
          <a:p>
            <a:pPr marL="8929">
              <a:spcBef>
                <a:spcPts val="71"/>
              </a:spcBef>
            </a:pPr>
            <a:r>
              <a:rPr sz="2110" spc="275" dirty="0">
                <a:latin typeface="Arial MT"/>
                <a:cs typeface="Arial MT"/>
              </a:rPr>
              <a:t>•</a:t>
            </a:r>
            <a:endParaRPr sz="2110">
              <a:latin typeface="Arial MT"/>
              <a:cs typeface="Arial MT"/>
            </a:endParaRPr>
          </a:p>
        </p:txBody>
      </p:sp>
      <p:sp>
        <p:nvSpPr>
          <p:cNvPr id="8" name="object 8"/>
          <p:cNvSpPr txBox="1"/>
          <p:nvPr/>
        </p:nvSpPr>
        <p:spPr>
          <a:xfrm>
            <a:off x="1043890" y="4995376"/>
            <a:ext cx="2625328" cy="441892"/>
          </a:xfrm>
          <a:prstGeom prst="rect">
            <a:avLst/>
          </a:prstGeom>
        </p:spPr>
        <p:txBody>
          <a:bodyPr vert="horz" wrap="square" lIns="0" tIns="8929" rIns="0" bIns="0" rtlCol="0">
            <a:spAutoFit/>
          </a:bodyPr>
          <a:lstStyle/>
          <a:p>
            <a:pPr marL="8929">
              <a:spcBef>
                <a:spcPts val="71"/>
              </a:spcBef>
            </a:pPr>
            <a:r>
              <a:rPr sz="2813" spc="-7" dirty="0">
                <a:latin typeface="Arial MT"/>
                <a:cs typeface="Arial MT"/>
              </a:rPr>
              <a:t>Forecast/predict</a:t>
            </a:r>
            <a:endParaRPr sz="2813">
              <a:latin typeface="Arial MT"/>
              <a:cs typeface="Arial MT"/>
            </a:endParaRPr>
          </a:p>
        </p:txBody>
      </p:sp>
    </p:spTree>
  </p:cSld>
  <p:clrMapOvr>
    <a:masterClrMapping/>
  </p:clrMapOvr>
  <mc:AlternateContent xmlns:mc="http://schemas.openxmlformats.org/markup-compatibility/2006" xmlns:p14="http://schemas.microsoft.com/office/powerpoint/2010/main">
    <mc:Choice Requires="p14">
      <p:transition spd="slow" p14:dur="2000" advTm="1036"/>
    </mc:Choice>
    <mc:Fallback xmlns="">
      <p:transition spd="slow" advTm="103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252BA-7A80-34AB-38D1-29C24849C855}"/>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F9EFCC81-E097-B8BE-A9DE-15F988C3A7FD}"/>
              </a:ext>
            </a:extLst>
          </p:cNvPr>
          <p:cNvSpPr txBox="1"/>
          <p:nvPr/>
        </p:nvSpPr>
        <p:spPr>
          <a:xfrm>
            <a:off x="834679" y="1151454"/>
            <a:ext cx="9406602" cy="1323439"/>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What	is	an Agent-Based Model (ABM)</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Social</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Simulation?</a:t>
            </a:r>
            <a:endParaRPr lang="zh-CN" altLang="en-US" sz="4000" dirty="0"/>
          </a:p>
        </p:txBody>
      </p:sp>
      <p:sp>
        <p:nvSpPr>
          <p:cNvPr id="8" name="文本框 7">
            <a:extLst>
              <a:ext uri="{FF2B5EF4-FFF2-40B4-BE49-F238E27FC236}">
                <a16:creationId xmlns:a16="http://schemas.microsoft.com/office/drawing/2014/main" id="{6B610ECF-9622-7443-513E-DB6FE9529BEF}"/>
              </a:ext>
            </a:extLst>
          </p:cNvPr>
          <p:cNvSpPr txBox="1"/>
          <p:nvPr/>
        </p:nvSpPr>
        <p:spPr>
          <a:xfrm>
            <a:off x="1003302" y="2474893"/>
            <a:ext cx="4997448" cy="1200329"/>
          </a:xfrm>
          <a:prstGeom prst="rect">
            <a:avLst/>
          </a:prstGeom>
          <a:noFill/>
        </p:spPr>
        <p:txBody>
          <a:bodyPr wrap="square">
            <a:spAutoFit/>
          </a:bodyPr>
          <a:lstStyle/>
          <a:p>
            <a:pPr algn="just">
              <a:buClr>
                <a:schemeClr val="accent1">
                  <a:lumMod val="50000"/>
                </a:schemeClr>
              </a:buClr>
            </a:pPr>
            <a:r>
              <a:rPr lang="en-US" altLang="zh-CN" sz="2400">
                <a:effectLst/>
                <a:latin typeface="Calibri" panose="020F0502020204030204" pitchFamily="34" charset="0"/>
                <a:ea typeface="Calibri" panose="020F0502020204030204" pitchFamily="34" charset="0"/>
                <a:cs typeface="Calibri" panose="020F0502020204030204" pitchFamily="34" charset="0"/>
              </a:rPr>
              <a:t>An </a:t>
            </a:r>
            <a:r>
              <a:rPr lang="en-US" altLang="zh-CN" sz="2400" i="1">
                <a:solidFill>
                  <a:schemeClr val="accent2"/>
                </a:solidFill>
                <a:effectLst/>
                <a:latin typeface="Calibri" panose="020F0502020204030204" pitchFamily="34" charset="0"/>
                <a:ea typeface="Calibri" panose="020F0502020204030204" pitchFamily="34" charset="0"/>
                <a:cs typeface="Calibri" panose="020F0502020204030204" pitchFamily="34" charset="0"/>
              </a:rPr>
              <a:t>agent</a:t>
            </a:r>
            <a:r>
              <a:rPr lang="en-US" altLang="zh-CN" sz="2400">
                <a:effectLst/>
                <a:latin typeface="Calibri" panose="020F0502020204030204" pitchFamily="34" charset="0"/>
                <a:ea typeface="Calibri" panose="020F0502020204030204" pitchFamily="34" charset="0"/>
                <a:cs typeface="Calibri" panose="020F0502020204030204" pitchFamily="34" charset="0"/>
              </a:rPr>
              <a:t> is an autonomous individual element with properties and actions in a computer </a:t>
            </a:r>
            <a:r>
              <a:rPr lang="en-US" altLang="zh-CN" sz="2400" b="1">
                <a:effectLst/>
                <a:latin typeface="Calibri" panose="020F0502020204030204" pitchFamily="34" charset="0"/>
                <a:ea typeface="Calibri" panose="020F0502020204030204" pitchFamily="34" charset="0"/>
                <a:cs typeface="Calibri" panose="020F0502020204030204" pitchFamily="34" charset="0"/>
              </a:rPr>
              <a:t>simulation</a:t>
            </a:r>
            <a:r>
              <a:rPr lang="en-US" altLang="zh-CN" sz="2400">
                <a:effectLst/>
                <a:latin typeface="Calibri" panose="020F0502020204030204" pitchFamily="34" charset="0"/>
                <a:ea typeface="Calibri" panose="020F0502020204030204" pitchFamily="34" charset="0"/>
                <a:cs typeface="Calibri" panose="020F0502020204030204" pitchFamily="34" charset="0"/>
              </a:rPr>
              <a:t>.</a:t>
            </a:r>
          </a:p>
        </p:txBody>
      </p:sp>
      <p:sp>
        <p:nvSpPr>
          <p:cNvPr id="4" name="文本框 3">
            <a:extLst>
              <a:ext uri="{FF2B5EF4-FFF2-40B4-BE49-F238E27FC236}">
                <a16:creationId xmlns:a16="http://schemas.microsoft.com/office/drawing/2014/main" id="{49A389CE-8DC4-E6B8-12D9-B7A57BD24373}"/>
              </a:ext>
            </a:extLst>
          </p:cNvPr>
          <p:cNvSpPr txBox="1"/>
          <p:nvPr/>
        </p:nvSpPr>
        <p:spPr>
          <a:xfrm>
            <a:off x="1003302" y="3996797"/>
            <a:ext cx="5143498" cy="1938992"/>
          </a:xfrm>
          <a:prstGeom prst="rect">
            <a:avLst/>
          </a:prstGeom>
          <a:noFill/>
        </p:spPr>
        <p:txBody>
          <a:bodyPr wrap="square">
            <a:spAutoFit/>
          </a:bodyPr>
          <a:lstStyle/>
          <a:p>
            <a:pPr algn="just"/>
            <a:r>
              <a:rPr lang="en-US" altLang="zh-CN" sz="2400" i="1">
                <a:solidFill>
                  <a:schemeClr val="accent2"/>
                </a:solidFill>
              </a:rPr>
              <a:t>Agent-Based Modeling (ABM) </a:t>
            </a:r>
            <a:r>
              <a:rPr lang="en-US" altLang="zh-CN" sz="2400"/>
              <a:t>is the idea that the world can be modeled using agents, an environment, and a description of agent-agent and agent environment interactions.</a:t>
            </a:r>
            <a:endParaRPr lang="zh-CN" altLang="en-US" sz="2400"/>
          </a:p>
        </p:txBody>
      </p:sp>
      <p:pic>
        <p:nvPicPr>
          <p:cNvPr id="2" name="图片 1">
            <a:extLst>
              <a:ext uri="{FF2B5EF4-FFF2-40B4-BE49-F238E27FC236}">
                <a16:creationId xmlns:a16="http://schemas.microsoft.com/office/drawing/2014/main" id="{41C10480-75AA-FB83-3050-944CD178321E}"/>
              </a:ext>
            </a:extLst>
          </p:cNvPr>
          <p:cNvPicPr>
            <a:picLocks noChangeAspect="1"/>
          </p:cNvPicPr>
          <p:nvPr/>
        </p:nvPicPr>
        <p:blipFill>
          <a:blip r:embed="rId3"/>
          <a:stretch>
            <a:fillRect/>
          </a:stretch>
        </p:blipFill>
        <p:spPr>
          <a:xfrm>
            <a:off x="6526812" y="2474893"/>
            <a:ext cx="5049237" cy="2932239"/>
          </a:xfrm>
          <a:prstGeom prst="rect">
            <a:avLst/>
          </a:prstGeom>
        </p:spPr>
      </p:pic>
    </p:spTree>
    <p:extLst>
      <p:ext uri="{BB962C8B-B14F-4D97-AF65-F5344CB8AC3E}">
        <p14:creationId xmlns:p14="http://schemas.microsoft.com/office/powerpoint/2010/main" val="339896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02897" y="2497611"/>
            <a:ext cx="1365796" cy="1211205"/>
          </a:xfrm>
          <a:prstGeom prst="rect">
            <a:avLst/>
          </a:prstGeom>
        </p:spPr>
        <p:txBody>
          <a:bodyPr vert="horz" wrap="square" lIns="0" tIns="8929" rIns="0" bIns="0" rtlCol="0">
            <a:spAutoFit/>
          </a:bodyPr>
          <a:lstStyle/>
          <a:p>
            <a:pPr marL="8929">
              <a:spcBef>
                <a:spcPts val="71"/>
              </a:spcBef>
            </a:pPr>
            <a:r>
              <a:rPr sz="1969" spc="-14" dirty="0">
                <a:latin typeface="Arial MT"/>
                <a:cs typeface="Arial MT"/>
              </a:rPr>
              <a:t>Parameters,</a:t>
            </a:r>
            <a:endParaRPr sz="1969">
              <a:latin typeface="Arial MT"/>
              <a:cs typeface="Arial MT"/>
            </a:endParaRPr>
          </a:p>
          <a:p>
            <a:pPr marL="36163" marR="3571" indent="750492" algn="just">
              <a:lnSpc>
                <a:spcPct val="101200"/>
              </a:lnSpc>
            </a:pPr>
            <a:r>
              <a:rPr sz="1969" spc="-7" dirty="0">
                <a:latin typeface="Arial MT"/>
                <a:cs typeface="Arial MT"/>
              </a:rPr>
              <a:t>initial conditions, </a:t>
            </a:r>
            <a:r>
              <a:rPr sz="1969" dirty="0">
                <a:latin typeface="Arial MT"/>
                <a:cs typeface="Arial MT"/>
              </a:rPr>
              <a:t>other</a:t>
            </a:r>
            <a:r>
              <a:rPr sz="1969" spc="-46" dirty="0">
                <a:latin typeface="Arial MT"/>
                <a:cs typeface="Arial MT"/>
              </a:rPr>
              <a:t> </a:t>
            </a:r>
            <a:r>
              <a:rPr sz="1969" spc="-7" dirty="0">
                <a:latin typeface="Arial MT"/>
                <a:cs typeface="Arial MT"/>
              </a:rPr>
              <a:t>inputs</a:t>
            </a:r>
            <a:endParaRPr sz="1969">
              <a:latin typeface="Arial MT"/>
              <a:cs typeface="Arial MT"/>
            </a:endParaRPr>
          </a:p>
        </p:txBody>
      </p:sp>
      <p:grpSp>
        <p:nvGrpSpPr>
          <p:cNvPr id="4" name="object 4"/>
          <p:cNvGrpSpPr/>
          <p:nvPr/>
        </p:nvGrpSpPr>
        <p:grpSpPr>
          <a:xfrm>
            <a:off x="2650261" y="2139966"/>
            <a:ext cx="3298180" cy="1991321"/>
            <a:chOff x="2344924" y="4362564"/>
            <a:chExt cx="4690745" cy="2832100"/>
          </a:xfrm>
        </p:grpSpPr>
        <p:sp>
          <p:nvSpPr>
            <p:cNvPr id="5" name="object 5"/>
            <p:cNvSpPr/>
            <p:nvPr/>
          </p:nvSpPr>
          <p:spPr>
            <a:xfrm>
              <a:off x="2344924" y="5753100"/>
              <a:ext cx="824230" cy="0"/>
            </a:xfrm>
            <a:custGeom>
              <a:avLst/>
              <a:gdLst/>
              <a:ahLst/>
              <a:cxnLst/>
              <a:rect l="l" t="t" r="r" b="b"/>
              <a:pathLst>
                <a:path w="824230">
                  <a:moveTo>
                    <a:pt x="0" y="0"/>
                  </a:moveTo>
                  <a:lnTo>
                    <a:pt x="766745" y="0"/>
                  </a:lnTo>
                  <a:lnTo>
                    <a:pt x="823895" y="0"/>
                  </a:lnTo>
                </a:path>
              </a:pathLst>
            </a:custGeom>
            <a:ln w="114300">
              <a:solidFill>
                <a:srgbClr val="000000"/>
              </a:solidFill>
            </a:ln>
          </p:spPr>
          <p:txBody>
            <a:bodyPr wrap="square" lIns="0" tIns="0" rIns="0" bIns="0" rtlCol="0"/>
            <a:lstStyle/>
            <a:p>
              <a:endParaRPr sz="1266"/>
            </a:p>
          </p:txBody>
        </p:sp>
        <p:sp>
          <p:nvSpPr>
            <p:cNvPr id="6" name="object 6"/>
            <p:cNvSpPr/>
            <p:nvPr/>
          </p:nvSpPr>
          <p:spPr>
            <a:xfrm>
              <a:off x="3111668" y="5532120"/>
              <a:ext cx="441959" cy="441959"/>
            </a:xfrm>
            <a:custGeom>
              <a:avLst/>
              <a:gdLst/>
              <a:ahLst/>
              <a:cxnLst/>
              <a:rect l="l" t="t" r="r" b="b"/>
              <a:pathLst>
                <a:path w="441960" h="441960">
                  <a:moveTo>
                    <a:pt x="0" y="0"/>
                  </a:moveTo>
                  <a:lnTo>
                    <a:pt x="0" y="441959"/>
                  </a:lnTo>
                  <a:lnTo>
                    <a:pt x="441960" y="220979"/>
                  </a:lnTo>
                  <a:lnTo>
                    <a:pt x="0" y="0"/>
                  </a:lnTo>
                  <a:close/>
                </a:path>
              </a:pathLst>
            </a:custGeom>
            <a:solidFill>
              <a:srgbClr val="000000"/>
            </a:solidFill>
          </p:spPr>
          <p:txBody>
            <a:bodyPr wrap="square" lIns="0" tIns="0" rIns="0" bIns="0" rtlCol="0"/>
            <a:lstStyle/>
            <a:p>
              <a:endParaRPr sz="1266"/>
            </a:p>
          </p:txBody>
        </p:sp>
        <p:pic>
          <p:nvPicPr>
            <p:cNvPr id="7" name="object 7"/>
            <p:cNvPicPr/>
            <p:nvPr/>
          </p:nvPicPr>
          <p:blipFill>
            <a:blip r:embed="rId2" cstate="print"/>
            <a:stretch>
              <a:fillRect/>
            </a:stretch>
          </p:blipFill>
          <p:spPr>
            <a:xfrm>
              <a:off x="3593817" y="4362564"/>
              <a:ext cx="3441776" cy="2831871"/>
            </a:xfrm>
            <a:prstGeom prst="rect">
              <a:avLst/>
            </a:prstGeom>
          </p:spPr>
        </p:pic>
        <p:pic>
          <p:nvPicPr>
            <p:cNvPr id="8" name="object 8"/>
            <p:cNvPicPr/>
            <p:nvPr/>
          </p:nvPicPr>
          <p:blipFill>
            <a:blip r:embed="rId3" cstate="print"/>
            <a:stretch>
              <a:fillRect/>
            </a:stretch>
          </p:blipFill>
          <p:spPr>
            <a:xfrm>
              <a:off x="3631917" y="4375264"/>
              <a:ext cx="3365576" cy="2755671"/>
            </a:xfrm>
            <a:prstGeom prst="rect">
              <a:avLst/>
            </a:prstGeom>
          </p:spPr>
        </p:pic>
        <p:sp>
          <p:nvSpPr>
            <p:cNvPr id="9" name="object 9"/>
            <p:cNvSpPr/>
            <p:nvPr/>
          </p:nvSpPr>
          <p:spPr>
            <a:xfrm>
              <a:off x="3631917" y="4375264"/>
              <a:ext cx="3366135" cy="2755900"/>
            </a:xfrm>
            <a:custGeom>
              <a:avLst/>
              <a:gdLst/>
              <a:ahLst/>
              <a:cxnLst/>
              <a:rect l="l" t="t" r="r" b="b"/>
              <a:pathLst>
                <a:path w="3366134" h="2755900">
                  <a:moveTo>
                    <a:pt x="2963434" y="0"/>
                  </a:moveTo>
                  <a:lnTo>
                    <a:pt x="402141" y="0"/>
                  </a:lnTo>
                  <a:lnTo>
                    <a:pt x="336812" y="157"/>
                  </a:lnTo>
                  <a:lnTo>
                    <a:pt x="281678" y="1261"/>
                  </a:lnTo>
                  <a:lnTo>
                    <a:pt x="235608" y="4256"/>
                  </a:lnTo>
                  <a:lnTo>
                    <a:pt x="197467" y="10089"/>
                  </a:lnTo>
                  <a:lnTo>
                    <a:pt x="118022" y="43464"/>
                  </a:lnTo>
                  <a:lnTo>
                    <a:pt x="76686" y="76685"/>
                  </a:lnTo>
                  <a:lnTo>
                    <a:pt x="43464" y="118022"/>
                  </a:lnTo>
                  <a:lnTo>
                    <a:pt x="19706" y="166124"/>
                  </a:lnTo>
                  <a:lnTo>
                    <a:pt x="4256" y="235608"/>
                  </a:lnTo>
                  <a:lnTo>
                    <a:pt x="1261" y="281678"/>
                  </a:lnTo>
                  <a:lnTo>
                    <a:pt x="157" y="336811"/>
                  </a:lnTo>
                  <a:lnTo>
                    <a:pt x="0" y="402140"/>
                  </a:lnTo>
                  <a:lnTo>
                    <a:pt x="0" y="2353530"/>
                  </a:lnTo>
                  <a:lnTo>
                    <a:pt x="157" y="2418859"/>
                  </a:lnTo>
                  <a:lnTo>
                    <a:pt x="1261" y="2473992"/>
                  </a:lnTo>
                  <a:lnTo>
                    <a:pt x="4256" y="2520063"/>
                  </a:lnTo>
                  <a:lnTo>
                    <a:pt x="10089" y="2558203"/>
                  </a:lnTo>
                  <a:lnTo>
                    <a:pt x="43464" y="2637649"/>
                  </a:lnTo>
                  <a:lnTo>
                    <a:pt x="76686" y="2678985"/>
                  </a:lnTo>
                  <a:lnTo>
                    <a:pt x="118022" y="2712207"/>
                  </a:lnTo>
                  <a:lnTo>
                    <a:pt x="166124" y="2735964"/>
                  </a:lnTo>
                  <a:lnTo>
                    <a:pt x="235608" y="2751414"/>
                  </a:lnTo>
                  <a:lnTo>
                    <a:pt x="281678" y="2754410"/>
                  </a:lnTo>
                  <a:lnTo>
                    <a:pt x="336812" y="2755513"/>
                  </a:lnTo>
                  <a:lnTo>
                    <a:pt x="402141" y="2755671"/>
                  </a:lnTo>
                  <a:lnTo>
                    <a:pt x="2963434" y="2755671"/>
                  </a:lnTo>
                  <a:lnTo>
                    <a:pt x="3028763" y="2755513"/>
                  </a:lnTo>
                  <a:lnTo>
                    <a:pt x="3083897" y="2754410"/>
                  </a:lnTo>
                  <a:lnTo>
                    <a:pt x="3129967" y="2751414"/>
                  </a:lnTo>
                  <a:lnTo>
                    <a:pt x="3168108" y="2745581"/>
                  </a:lnTo>
                  <a:lnTo>
                    <a:pt x="3247553" y="2712207"/>
                  </a:lnTo>
                  <a:lnTo>
                    <a:pt x="3288890" y="2678985"/>
                  </a:lnTo>
                  <a:lnTo>
                    <a:pt x="3322111" y="2637649"/>
                  </a:lnTo>
                  <a:lnTo>
                    <a:pt x="3345869" y="2589546"/>
                  </a:lnTo>
                  <a:lnTo>
                    <a:pt x="3361319" y="2520063"/>
                  </a:lnTo>
                  <a:lnTo>
                    <a:pt x="3364314" y="2473992"/>
                  </a:lnTo>
                  <a:lnTo>
                    <a:pt x="3365418" y="2418859"/>
                  </a:lnTo>
                  <a:lnTo>
                    <a:pt x="3365576" y="2353530"/>
                  </a:lnTo>
                  <a:lnTo>
                    <a:pt x="3365576" y="402140"/>
                  </a:lnTo>
                  <a:lnTo>
                    <a:pt x="3365418" y="336811"/>
                  </a:lnTo>
                  <a:lnTo>
                    <a:pt x="3364314" y="281678"/>
                  </a:lnTo>
                  <a:lnTo>
                    <a:pt x="3361319" y="235608"/>
                  </a:lnTo>
                  <a:lnTo>
                    <a:pt x="3355486" y="197467"/>
                  </a:lnTo>
                  <a:lnTo>
                    <a:pt x="3322111" y="118022"/>
                  </a:lnTo>
                  <a:lnTo>
                    <a:pt x="3288890" y="76685"/>
                  </a:lnTo>
                  <a:lnTo>
                    <a:pt x="3247553" y="43464"/>
                  </a:lnTo>
                  <a:lnTo>
                    <a:pt x="3199451" y="19706"/>
                  </a:lnTo>
                  <a:lnTo>
                    <a:pt x="3129967" y="4256"/>
                  </a:lnTo>
                  <a:lnTo>
                    <a:pt x="3083897" y="1261"/>
                  </a:lnTo>
                  <a:lnTo>
                    <a:pt x="3028763" y="157"/>
                  </a:lnTo>
                  <a:lnTo>
                    <a:pt x="2963434" y="0"/>
                  </a:lnTo>
                  <a:close/>
                </a:path>
              </a:pathLst>
            </a:custGeom>
            <a:solidFill>
              <a:srgbClr val="009CFD">
                <a:alpha val="50000"/>
              </a:srgbClr>
            </a:solidFill>
          </p:spPr>
          <p:txBody>
            <a:bodyPr wrap="square" lIns="0" tIns="0" rIns="0" bIns="0" rtlCol="0"/>
            <a:lstStyle/>
            <a:p>
              <a:endParaRPr sz="1266"/>
            </a:p>
          </p:txBody>
        </p:sp>
      </p:grpSp>
      <p:sp>
        <p:nvSpPr>
          <p:cNvPr id="10" name="object 10"/>
          <p:cNvSpPr txBox="1"/>
          <p:nvPr/>
        </p:nvSpPr>
        <p:spPr>
          <a:xfrm>
            <a:off x="3710305" y="2295480"/>
            <a:ext cx="2056507" cy="1603684"/>
          </a:xfrm>
          <a:prstGeom prst="rect">
            <a:avLst/>
          </a:prstGeom>
        </p:spPr>
        <p:txBody>
          <a:bodyPr vert="horz" wrap="square" lIns="0" tIns="8929" rIns="0" bIns="0" rtlCol="0">
            <a:spAutoFit/>
          </a:bodyPr>
          <a:lstStyle/>
          <a:p>
            <a:pPr algn="ctr">
              <a:spcBef>
                <a:spcPts val="71"/>
              </a:spcBef>
            </a:pPr>
            <a:r>
              <a:rPr sz="2531" spc="-7" dirty="0">
                <a:solidFill>
                  <a:srgbClr val="FFFFFF"/>
                </a:solidFill>
                <a:latin typeface="Arial MT"/>
                <a:cs typeface="Arial MT"/>
              </a:rPr>
              <a:t>Model</a:t>
            </a:r>
            <a:endParaRPr sz="2531" dirty="0">
              <a:latin typeface="Arial MT"/>
              <a:cs typeface="Arial MT"/>
            </a:endParaRPr>
          </a:p>
          <a:p>
            <a:pPr marL="8483" marR="3571" algn="ctr">
              <a:lnSpc>
                <a:spcPct val="101200"/>
              </a:lnSpc>
              <a:spcBef>
                <a:spcPts val="14"/>
              </a:spcBef>
            </a:pPr>
            <a:r>
              <a:rPr sz="1969" dirty="0">
                <a:solidFill>
                  <a:srgbClr val="FFFFFF"/>
                </a:solidFill>
                <a:latin typeface="Arial MT"/>
                <a:cs typeface="Arial MT"/>
              </a:rPr>
              <a:t>system</a:t>
            </a:r>
            <a:r>
              <a:rPr sz="1969" spc="-64" dirty="0">
                <a:solidFill>
                  <a:srgbClr val="FFFFFF"/>
                </a:solidFill>
                <a:latin typeface="Arial MT"/>
                <a:cs typeface="Arial MT"/>
              </a:rPr>
              <a:t> </a:t>
            </a:r>
            <a:r>
              <a:rPr sz="1969" spc="-7" dirty="0">
                <a:solidFill>
                  <a:srgbClr val="FFFFFF"/>
                </a:solidFill>
                <a:latin typeface="Arial MT"/>
                <a:cs typeface="Arial MT"/>
              </a:rPr>
              <a:t>structure, assumptions, </a:t>
            </a:r>
            <a:r>
              <a:rPr sz="1969" dirty="0">
                <a:solidFill>
                  <a:srgbClr val="FFFFFF"/>
                </a:solidFill>
                <a:latin typeface="Arial MT"/>
                <a:cs typeface="Arial MT"/>
              </a:rPr>
              <a:t>causal</a:t>
            </a:r>
            <a:r>
              <a:rPr sz="1969" spc="56" dirty="0">
                <a:solidFill>
                  <a:srgbClr val="FFFFFF"/>
                </a:solidFill>
                <a:latin typeface="Arial MT"/>
                <a:cs typeface="Arial MT"/>
              </a:rPr>
              <a:t> </a:t>
            </a:r>
            <a:r>
              <a:rPr sz="1969" spc="-7" dirty="0">
                <a:solidFill>
                  <a:srgbClr val="FFFFFF"/>
                </a:solidFill>
                <a:latin typeface="Arial MT"/>
                <a:cs typeface="Arial MT"/>
              </a:rPr>
              <a:t>processes, mechanisms</a:t>
            </a:r>
            <a:endParaRPr sz="1969" dirty="0">
              <a:latin typeface="Arial MT"/>
              <a:cs typeface="Arial MT"/>
            </a:endParaRPr>
          </a:p>
        </p:txBody>
      </p:sp>
      <p:sp>
        <p:nvSpPr>
          <p:cNvPr id="11" name="object 11"/>
          <p:cNvSpPr txBox="1"/>
          <p:nvPr/>
        </p:nvSpPr>
        <p:spPr>
          <a:xfrm>
            <a:off x="6951450" y="2601732"/>
            <a:ext cx="1338114" cy="991593"/>
          </a:xfrm>
          <a:prstGeom prst="rect">
            <a:avLst/>
          </a:prstGeom>
        </p:spPr>
        <p:txBody>
          <a:bodyPr vert="horz" wrap="square" lIns="0" tIns="8929" rIns="0" bIns="0" rtlCol="0">
            <a:spAutoFit/>
          </a:bodyPr>
          <a:lstStyle/>
          <a:p>
            <a:pPr marL="8929">
              <a:spcBef>
                <a:spcPts val="71"/>
              </a:spcBef>
            </a:pPr>
            <a:r>
              <a:rPr sz="2531" spc="-7" dirty="0">
                <a:latin typeface="Arial MT"/>
                <a:cs typeface="Arial MT"/>
              </a:rPr>
              <a:t>Outputs</a:t>
            </a:r>
            <a:endParaRPr sz="2531">
              <a:latin typeface="Arial MT"/>
              <a:cs typeface="Arial MT"/>
            </a:endParaRPr>
          </a:p>
          <a:p>
            <a:pPr marL="8929" marR="3571">
              <a:lnSpc>
                <a:spcPct val="101200"/>
              </a:lnSpc>
              <a:spcBef>
                <a:spcPts val="14"/>
              </a:spcBef>
            </a:pPr>
            <a:r>
              <a:rPr sz="1969" spc="-7" dirty="0">
                <a:latin typeface="Arial MT"/>
                <a:cs typeface="Arial MT"/>
              </a:rPr>
              <a:t>simulations, predictions</a:t>
            </a:r>
            <a:endParaRPr sz="1969">
              <a:latin typeface="Arial MT"/>
              <a:cs typeface="Arial MT"/>
            </a:endParaRPr>
          </a:p>
        </p:txBody>
      </p:sp>
      <p:sp>
        <p:nvSpPr>
          <p:cNvPr id="12" name="object 12"/>
          <p:cNvSpPr txBox="1"/>
          <p:nvPr/>
        </p:nvSpPr>
        <p:spPr>
          <a:xfrm>
            <a:off x="9222344" y="2905341"/>
            <a:ext cx="696962" cy="398482"/>
          </a:xfrm>
          <a:prstGeom prst="rect">
            <a:avLst/>
          </a:prstGeom>
        </p:spPr>
        <p:txBody>
          <a:bodyPr vert="horz" wrap="square" lIns="0" tIns="8929" rIns="0" bIns="0" rtlCol="0">
            <a:spAutoFit/>
          </a:bodyPr>
          <a:lstStyle/>
          <a:p>
            <a:pPr marL="8929">
              <a:spcBef>
                <a:spcPts val="71"/>
              </a:spcBef>
            </a:pPr>
            <a:r>
              <a:rPr sz="2531" spc="-14" dirty="0">
                <a:latin typeface="Arial MT"/>
                <a:cs typeface="Arial MT"/>
              </a:rPr>
              <a:t>Data</a:t>
            </a:r>
            <a:endParaRPr sz="2531">
              <a:latin typeface="Arial MT"/>
              <a:cs typeface="Arial MT"/>
            </a:endParaRPr>
          </a:p>
        </p:txBody>
      </p:sp>
      <p:grpSp>
        <p:nvGrpSpPr>
          <p:cNvPr id="13" name="object 13"/>
          <p:cNvGrpSpPr/>
          <p:nvPr/>
        </p:nvGrpSpPr>
        <p:grpSpPr>
          <a:xfrm>
            <a:off x="8390870" y="3014995"/>
            <a:ext cx="728662" cy="205382"/>
            <a:chOff x="10509345" y="5607050"/>
            <a:chExt cx="1036319" cy="292100"/>
          </a:xfrm>
        </p:grpSpPr>
        <p:sp>
          <p:nvSpPr>
            <p:cNvPr id="14" name="object 14"/>
            <p:cNvSpPr/>
            <p:nvPr/>
          </p:nvSpPr>
          <p:spPr>
            <a:xfrm>
              <a:off x="10756995" y="5753100"/>
              <a:ext cx="541020" cy="0"/>
            </a:xfrm>
            <a:custGeom>
              <a:avLst/>
              <a:gdLst/>
              <a:ahLst/>
              <a:cxnLst/>
              <a:rect l="l" t="t" r="r" b="b"/>
              <a:pathLst>
                <a:path w="541020">
                  <a:moveTo>
                    <a:pt x="0" y="0"/>
                  </a:moveTo>
                  <a:lnTo>
                    <a:pt x="44450" y="0"/>
                  </a:lnTo>
                  <a:lnTo>
                    <a:pt x="496251" y="0"/>
                  </a:lnTo>
                  <a:lnTo>
                    <a:pt x="540701" y="0"/>
                  </a:lnTo>
                </a:path>
              </a:pathLst>
            </a:custGeom>
            <a:ln w="88900">
              <a:solidFill>
                <a:srgbClr val="000000"/>
              </a:solidFill>
            </a:ln>
          </p:spPr>
          <p:txBody>
            <a:bodyPr wrap="square" lIns="0" tIns="0" rIns="0" bIns="0" rtlCol="0"/>
            <a:lstStyle/>
            <a:p>
              <a:endParaRPr sz="1266"/>
            </a:p>
          </p:txBody>
        </p:sp>
        <p:sp>
          <p:nvSpPr>
            <p:cNvPr id="15" name="object 15"/>
            <p:cNvSpPr/>
            <p:nvPr/>
          </p:nvSpPr>
          <p:spPr>
            <a:xfrm>
              <a:off x="10509339" y="5607049"/>
              <a:ext cx="1036319" cy="292100"/>
            </a:xfrm>
            <a:custGeom>
              <a:avLst/>
              <a:gdLst/>
              <a:ahLst/>
              <a:cxnLst/>
              <a:rect l="l" t="t" r="r" b="b"/>
              <a:pathLst>
                <a:path w="1036320" h="292100">
                  <a:moveTo>
                    <a:pt x="292100" y="146050"/>
                  </a:moveTo>
                  <a:lnTo>
                    <a:pt x="284657" y="99898"/>
                  </a:lnTo>
                  <a:lnTo>
                    <a:pt x="263918" y="59804"/>
                  </a:lnTo>
                  <a:lnTo>
                    <a:pt x="232308" y="28181"/>
                  </a:lnTo>
                  <a:lnTo>
                    <a:pt x="192214" y="7454"/>
                  </a:lnTo>
                  <a:lnTo>
                    <a:pt x="146050" y="0"/>
                  </a:lnTo>
                  <a:lnTo>
                    <a:pt x="99885" y="7454"/>
                  </a:lnTo>
                  <a:lnTo>
                    <a:pt x="59791" y="28181"/>
                  </a:lnTo>
                  <a:lnTo>
                    <a:pt x="28181" y="59804"/>
                  </a:lnTo>
                  <a:lnTo>
                    <a:pt x="7442" y="99898"/>
                  </a:lnTo>
                  <a:lnTo>
                    <a:pt x="0" y="146050"/>
                  </a:lnTo>
                  <a:lnTo>
                    <a:pt x="7442" y="192214"/>
                  </a:lnTo>
                  <a:lnTo>
                    <a:pt x="28181" y="232308"/>
                  </a:lnTo>
                  <a:lnTo>
                    <a:pt x="59791" y="263931"/>
                  </a:lnTo>
                  <a:lnTo>
                    <a:pt x="99885" y="284657"/>
                  </a:lnTo>
                  <a:lnTo>
                    <a:pt x="146050" y="292100"/>
                  </a:lnTo>
                  <a:lnTo>
                    <a:pt x="192214" y="284657"/>
                  </a:lnTo>
                  <a:lnTo>
                    <a:pt x="232308" y="263931"/>
                  </a:lnTo>
                  <a:lnTo>
                    <a:pt x="263918" y="232308"/>
                  </a:lnTo>
                  <a:lnTo>
                    <a:pt x="284657" y="192214"/>
                  </a:lnTo>
                  <a:lnTo>
                    <a:pt x="292100" y="146050"/>
                  </a:lnTo>
                  <a:close/>
                </a:path>
                <a:path w="1036320" h="292100">
                  <a:moveTo>
                    <a:pt x="1036002" y="146050"/>
                  </a:moveTo>
                  <a:lnTo>
                    <a:pt x="1028560" y="99898"/>
                  </a:lnTo>
                  <a:lnTo>
                    <a:pt x="1007821" y="59804"/>
                  </a:lnTo>
                  <a:lnTo>
                    <a:pt x="976210" y="28181"/>
                  </a:lnTo>
                  <a:lnTo>
                    <a:pt x="936117" y="7454"/>
                  </a:lnTo>
                  <a:lnTo>
                    <a:pt x="889952" y="0"/>
                  </a:lnTo>
                  <a:lnTo>
                    <a:pt x="843788" y="7454"/>
                  </a:lnTo>
                  <a:lnTo>
                    <a:pt x="803694" y="28181"/>
                  </a:lnTo>
                  <a:lnTo>
                    <a:pt x="772083" y="59804"/>
                  </a:lnTo>
                  <a:lnTo>
                    <a:pt x="751344" y="99898"/>
                  </a:lnTo>
                  <a:lnTo>
                    <a:pt x="743902" y="146050"/>
                  </a:lnTo>
                  <a:lnTo>
                    <a:pt x="751344" y="192214"/>
                  </a:lnTo>
                  <a:lnTo>
                    <a:pt x="772083" y="232308"/>
                  </a:lnTo>
                  <a:lnTo>
                    <a:pt x="803694" y="263931"/>
                  </a:lnTo>
                  <a:lnTo>
                    <a:pt x="843788" y="284657"/>
                  </a:lnTo>
                  <a:lnTo>
                    <a:pt x="889952" y="292100"/>
                  </a:lnTo>
                  <a:lnTo>
                    <a:pt x="936117" y="284657"/>
                  </a:lnTo>
                  <a:lnTo>
                    <a:pt x="976210" y="263931"/>
                  </a:lnTo>
                  <a:lnTo>
                    <a:pt x="1007821" y="232308"/>
                  </a:lnTo>
                  <a:lnTo>
                    <a:pt x="1028560" y="192214"/>
                  </a:lnTo>
                  <a:lnTo>
                    <a:pt x="1036002" y="146050"/>
                  </a:lnTo>
                  <a:close/>
                </a:path>
              </a:pathLst>
            </a:custGeom>
            <a:solidFill>
              <a:srgbClr val="000000"/>
            </a:solidFill>
          </p:spPr>
          <p:txBody>
            <a:bodyPr wrap="square" lIns="0" tIns="0" rIns="0" bIns="0" rtlCol="0"/>
            <a:lstStyle/>
            <a:p>
              <a:endParaRPr sz="1266"/>
            </a:p>
          </p:txBody>
        </p:sp>
      </p:grpSp>
      <p:grpSp>
        <p:nvGrpSpPr>
          <p:cNvPr id="16" name="object 16"/>
          <p:cNvGrpSpPr/>
          <p:nvPr/>
        </p:nvGrpSpPr>
        <p:grpSpPr>
          <a:xfrm>
            <a:off x="5998195" y="2962310"/>
            <a:ext cx="850106" cy="310752"/>
            <a:chOff x="7106431" y="5532120"/>
            <a:chExt cx="1209040" cy="441959"/>
          </a:xfrm>
        </p:grpSpPr>
        <p:sp>
          <p:nvSpPr>
            <p:cNvPr id="17" name="object 17"/>
            <p:cNvSpPr/>
            <p:nvPr/>
          </p:nvSpPr>
          <p:spPr>
            <a:xfrm>
              <a:off x="7106431" y="5753100"/>
              <a:ext cx="824230" cy="0"/>
            </a:xfrm>
            <a:custGeom>
              <a:avLst/>
              <a:gdLst/>
              <a:ahLst/>
              <a:cxnLst/>
              <a:rect l="l" t="t" r="r" b="b"/>
              <a:pathLst>
                <a:path w="824229">
                  <a:moveTo>
                    <a:pt x="0" y="0"/>
                  </a:moveTo>
                  <a:lnTo>
                    <a:pt x="766745" y="0"/>
                  </a:lnTo>
                  <a:lnTo>
                    <a:pt x="823895" y="0"/>
                  </a:lnTo>
                </a:path>
              </a:pathLst>
            </a:custGeom>
            <a:ln w="114300">
              <a:solidFill>
                <a:srgbClr val="000000"/>
              </a:solidFill>
            </a:ln>
          </p:spPr>
          <p:txBody>
            <a:bodyPr wrap="square" lIns="0" tIns="0" rIns="0" bIns="0" rtlCol="0"/>
            <a:lstStyle/>
            <a:p>
              <a:endParaRPr sz="1266"/>
            </a:p>
          </p:txBody>
        </p:sp>
        <p:sp>
          <p:nvSpPr>
            <p:cNvPr id="18" name="object 18"/>
            <p:cNvSpPr/>
            <p:nvPr/>
          </p:nvSpPr>
          <p:spPr>
            <a:xfrm>
              <a:off x="7873176" y="5532120"/>
              <a:ext cx="441959" cy="441959"/>
            </a:xfrm>
            <a:custGeom>
              <a:avLst/>
              <a:gdLst/>
              <a:ahLst/>
              <a:cxnLst/>
              <a:rect l="l" t="t" r="r" b="b"/>
              <a:pathLst>
                <a:path w="441959" h="441960">
                  <a:moveTo>
                    <a:pt x="0" y="0"/>
                  </a:moveTo>
                  <a:lnTo>
                    <a:pt x="0" y="441959"/>
                  </a:lnTo>
                  <a:lnTo>
                    <a:pt x="441959" y="220979"/>
                  </a:lnTo>
                  <a:lnTo>
                    <a:pt x="0" y="0"/>
                  </a:lnTo>
                  <a:close/>
                </a:path>
              </a:pathLst>
            </a:custGeom>
            <a:solidFill>
              <a:srgbClr val="000000"/>
            </a:solidFill>
          </p:spPr>
          <p:txBody>
            <a:bodyPr wrap="square" lIns="0" tIns="0" rIns="0" bIns="0" rtlCol="0"/>
            <a:lstStyle/>
            <a:p>
              <a:endParaRPr sz="1266"/>
            </a:p>
          </p:txBody>
        </p:sp>
      </p:grpSp>
      <p:sp>
        <p:nvSpPr>
          <p:cNvPr id="19" name="object 19"/>
          <p:cNvSpPr txBox="1"/>
          <p:nvPr/>
        </p:nvSpPr>
        <p:spPr>
          <a:xfrm>
            <a:off x="1147230" y="5353737"/>
            <a:ext cx="2882057" cy="398482"/>
          </a:xfrm>
          <a:prstGeom prst="rect">
            <a:avLst/>
          </a:prstGeom>
        </p:spPr>
        <p:txBody>
          <a:bodyPr vert="horz" wrap="square" lIns="0" tIns="8929" rIns="0" bIns="0" rtlCol="0">
            <a:spAutoFit/>
          </a:bodyPr>
          <a:lstStyle/>
          <a:p>
            <a:pPr marL="8929">
              <a:spcBef>
                <a:spcPts val="71"/>
              </a:spcBef>
            </a:pPr>
            <a:r>
              <a:rPr sz="2531" dirty="0">
                <a:latin typeface="Arial MT"/>
                <a:cs typeface="Arial MT"/>
              </a:rPr>
              <a:t>Forward</a:t>
            </a:r>
            <a:r>
              <a:rPr sz="2531" spc="74" dirty="0">
                <a:latin typeface="Arial MT"/>
                <a:cs typeface="Arial MT"/>
              </a:rPr>
              <a:t> </a:t>
            </a:r>
            <a:r>
              <a:rPr sz="2531" dirty="0">
                <a:latin typeface="Arial MT"/>
                <a:cs typeface="Arial MT"/>
              </a:rPr>
              <a:t>problem</a:t>
            </a:r>
            <a:r>
              <a:rPr sz="2531" spc="74" dirty="0">
                <a:latin typeface="Arial MT"/>
                <a:cs typeface="Arial MT"/>
              </a:rPr>
              <a:t> </a:t>
            </a:r>
            <a:r>
              <a:rPr sz="2531" spc="106" dirty="0">
                <a:latin typeface="Lucida Sans Unicode"/>
                <a:cs typeface="Lucida Sans Unicode"/>
              </a:rPr>
              <a:t>⇢</a:t>
            </a:r>
            <a:endParaRPr sz="2531">
              <a:latin typeface="Lucida Sans Unicode"/>
              <a:cs typeface="Lucida Sans Unicode"/>
            </a:endParaRPr>
          </a:p>
        </p:txBody>
      </p:sp>
      <p:sp>
        <p:nvSpPr>
          <p:cNvPr id="20" name="object 20"/>
          <p:cNvSpPr txBox="1"/>
          <p:nvPr/>
        </p:nvSpPr>
        <p:spPr>
          <a:xfrm>
            <a:off x="7241326" y="5353737"/>
            <a:ext cx="2763292" cy="398482"/>
          </a:xfrm>
          <a:prstGeom prst="rect">
            <a:avLst/>
          </a:prstGeom>
        </p:spPr>
        <p:txBody>
          <a:bodyPr vert="horz" wrap="square" lIns="0" tIns="8929" rIns="0" bIns="0" rtlCol="0">
            <a:spAutoFit/>
          </a:bodyPr>
          <a:lstStyle/>
          <a:p>
            <a:pPr marL="8929">
              <a:spcBef>
                <a:spcPts val="71"/>
              </a:spcBef>
            </a:pPr>
            <a:r>
              <a:rPr sz="2531" spc="140" dirty="0">
                <a:latin typeface="Lucida Sans Unicode"/>
                <a:cs typeface="Lucida Sans Unicode"/>
              </a:rPr>
              <a:t>⇠</a:t>
            </a:r>
            <a:r>
              <a:rPr sz="2531" spc="-98" dirty="0">
                <a:latin typeface="Lucida Sans Unicode"/>
                <a:cs typeface="Lucida Sans Unicode"/>
              </a:rPr>
              <a:t> </a:t>
            </a:r>
            <a:r>
              <a:rPr sz="2531" dirty="0">
                <a:latin typeface="Arial MT"/>
                <a:cs typeface="Arial MT"/>
              </a:rPr>
              <a:t>Inverse </a:t>
            </a:r>
            <a:r>
              <a:rPr sz="2531" spc="-7" dirty="0">
                <a:latin typeface="Arial MT"/>
                <a:cs typeface="Arial MT"/>
              </a:rPr>
              <a:t>problem</a:t>
            </a:r>
            <a:endParaRPr sz="2531">
              <a:latin typeface="Arial MT"/>
              <a:cs typeface="Arial MT"/>
            </a:endParaRPr>
          </a:p>
        </p:txBody>
      </p:sp>
      <p:sp>
        <p:nvSpPr>
          <p:cNvPr id="22" name="Title 21">
            <a:extLst>
              <a:ext uri="{FF2B5EF4-FFF2-40B4-BE49-F238E27FC236}">
                <a16:creationId xmlns:a16="http://schemas.microsoft.com/office/drawing/2014/main" id="{97C7D82B-3258-99BE-1BDC-A2AB45E3C304}"/>
              </a:ext>
            </a:extLst>
          </p:cNvPr>
          <p:cNvSpPr>
            <a:spLocks noGrp="1"/>
          </p:cNvSpPr>
          <p:nvPr>
            <p:ph type="title"/>
          </p:nvPr>
        </p:nvSpPr>
        <p:spPr>
          <a:xfrm>
            <a:off x="838200" y="644234"/>
            <a:ext cx="10515600" cy="1325563"/>
          </a:xfrm>
        </p:spPr>
        <p:txBody>
          <a:bodyPr/>
          <a:lstStyle/>
          <a:p>
            <a:r>
              <a:rPr lang="en-US" altLang="zh-CN" sz="4000" b="1" dirty="0">
                <a:latin typeface="Calibri" panose="020F0502020204030204" pitchFamily="34" charset="0"/>
                <a:cs typeface="Calibri" panose="020F0502020204030204" pitchFamily="34" charset="0"/>
              </a:rPr>
              <a:t>Social</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Simulation</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Pipeline</a:t>
            </a:r>
            <a:endParaRPr lang="en-US" sz="4000" b="1"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3553"/>
    </mc:Choice>
    <mc:Fallback xmlns="">
      <p:transition spd="slow" advTm="355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F8629-5C08-9C74-D362-0A379A17F812}"/>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C923A329-9000-345D-82DF-ED0EA3660524}"/>
              </a:ext>
            </a:extLst>
          </p:cNvPr>
          <p:cNvSpPr txBox="1"/>
          <p:nvPr/>
        </p:nvSpPr>
        <p:spPr>
          <a:xfrm>
            <a:off x="994147" y="1042191"/>
            <a:ext cx="10156883"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Why AI Can Model Society?</a:t>
            </a:r>
            <a:endParaRPr lang="zh-CN" altLang="en-US" sz="4000" dirty="0"/>
          </a:p>
        </p:txBody>
      </p:sp>
      <p:sp>
        <p:nvSpPr>
          <p:cNvPr id="8" name="文本框 7">
            <a:extLst>
              <a:ext uri="{FF2B5EF4-FFF2-40B4-BE49-F238E27FC236}">
                <a16:creationId xmlns:a16="http://schemas.microsoft.com/office/drawing/2014/main" id="{EF46DD7B-812A-3A33-E26A-AB91021FC040}"/>
              </a:ext>
            </a:extLst>
          </p:cNvPr>
          <p:cNvSpPr txBox="1"/>
          <p:nvPr/>
        </p:nvSpPr>
        <p:spPr>
          <a:xfrm>
            <a:off x="994147" y="1874706"/>
            <a:ext cx="10482348" cy="2246769"/>
          </a:xfrm>
          <a:prstGeom prst="rect">
            <a:avLst/>
          </a:prstGeom>
          <a:noFill/>
        </p:spPr>
        <p:txBody>
          <a:bodyPr wrap="square">
            <a:spAutoFit/>
          </a:bodyPr>
          <a:lstStyle/>
          <a:p>
            <a:pPr algn="just">
              <a:buClr>
                <a:schemeClr val="accent1">
                  <a:lumMod val="50000"/>
                </a:schemeClr>
              </a:buClr>
            </a:pPr>
            <a:r>
              <a:rPr lang="pt-BR" altLang="zh-CN" sz="2800" b="1" dirty="0">
                <a:effectLst/>
                <a:latin typeface="Calibri" panose="020F0502020204030204" pitchFamily="34" charset="0"/>
                <a:ea typeface="Calibri" panose="020F0502020204030204" pitchFamily="34" charset="0"/>
                <a:cs typeface="Calibri" panose="020F0502020204030204" pitchFamily="34" charset="0"/>
              </a:rPr>
              <a:t>AI as a Social Simulator: </a:t>
            </a:r>
            <a:endParaRPr lang="en-US" altLang="zh-CN" sz="2800" b="1" dirty="0">
              <a:effectLst/>
              <a:latin typeface="Calibri" panose="020F0502020204030204" pitchFamily="34" charset="0"/>
              <a:ea typeface="Calibri" panose="020F0502020204030204" pitchFamily="34" charset="0"/>
              <a:cs typeface="Calibri" panose="020F0502020204030204" pitchFamily="34" charset="0"/>
            </a:endParaRPr>
          </a:p>
          <a:p>
            <a:pPr algn="just">
              <a:buClr>
                <a:schemeClr val="accent1">
                  <a:lumMod val="50000"/>
                </a:schemeClr>
              </a:buClr>
            </a:pPr>
            <a:endParaRPr lang="en-US" altLang="zh-CN" sz="2800" b="1" dirty="0">
              <a:latin typeface="Calibri" panose="020F0502020204030204" pitchFamily="34" charset="0"/>
              <a:ea typeface="Calibri" panose="020F0502020204030204" pitchFamily="34" charset="0"/>
              <a:cs typeface="Calibri" panose="020F0502020204030204" pitchFamily="34" charset="0"/>
            </a:endParaRPr>
          </a:p>
          <a:p>
            <a:pPr marL="342900" indent="-342900" algn="just">
              <a:buClr>
                <a:schemeClr val="accent1">
                  <a:lumMod val="50000"/>
                </a:schemeClr>
              </a:buClr>
              <a:buFont typeface="Wingdings" panose="05000000000000000000" pitchFamily="2" charset="2"/>
              <a:buChar char="n"/>
            </a:pPr>
            <a:r>
              <a:rPr lang="en-US" altLang="zh-CN" sz="2800" b="1" dirty="0">
                <a:effectLst/>
                <a:latin typeface="Calibri" panose="020F0502020204030204" pitchFamily="34" charset="0"/>
                <a:ea typeface="Calibri" panose="020F0502020204030204" pitchFamily="34" charset="0"/>
                <a:cs typeface="Calibri" panose="020F0502020204030204" pitchFamily="34" charset="0"/>
              </a:rPr>
              <a:t>Traditional AI = classification, prediction, and pattern recognition</a:t>
            </a:r>
          </a:p>
          <a:p>
            <a:pPr marL="342900" indent="-342900" algn="just">
              <a:buClr>
                <a:schemeClr val="accent1">
                  <a:lumMod val="50000"/>
                </a:schemeClr>
              </a:buClr>
              <a:buFont typeface="Wingdings" panose="05000000000000000000" pitchFamily="2" charset="2"/>
              <a:buChar char="n"/>
            </a:pPr>
            <a:endParaRPr lang="en-US" altLang="zh-CN" sz="2800" b="1"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just">
              <a:buClr>
                <a:schemeClr val="accent1">
                  <a:lumMod val="50000"/>
                </a:schemeClr>
              </a:buClr>
              <a:buFont typeface="Wingdings" panose="05000000000000000000" pitchFamily="2" charset="2"/>
              <a:buChar char="n"/>
            </a:pPr>
            <a:r>
              <a:rPr lang="en-US" altLang="zh-CN" sz="2800" b="1" dirty="0">
                <a:effectLst/>
                <a:latin typeface="Calibri" panose="020F0502020204030204" pitchFamily="34" charset="0"/>
                <a:ea typeface="Calibri" panose="020F0502020204030204" pitchFamily="34" charset="0"/>
                <a:cs typeface="Calibri" panose="020F0502020204030204" pitchFamily="34" charset="0"/>
              </a:rPr>
              <a:t>New AI (LLMs) = </a:t>
            </a:r>
            <a:r>
              <a:rPr lang="en-US" altLang="zh-CN" sz="2800" b="1" dirty="0">
                <a:latin typeface="Calibri" panose="020F0502020204030204" pitchFamily="34" charset="0"/>
                <a:ea typeface="Calibri" panose="020F0502020204030204" pitchFamily="34" charset="0"/>
                <a:cs typeface="Calibri" panose="020F0502020204030204" pitchFamily="34" charset="0"/>
              </a:rPr>
              <a:t>generative</a:t>
            </a:r>
            <a:r>
              <a:rPr lang="zh-CN" altLang="en-US" sz="2800" b="1" dirty="0">
                <a:latin typeface="Calibri" panose="020F0502020204030204" pitchFamily="34" charset="0"/>
                <a:ea typeface="Calibri" panose="020F0502020204030204" pitchFamily="34" charset="0"/>
                <a:cs typeface="Calibri" panose="020F0502020204030204" pitchFamily="34" charset="0"/>
              </a:rPr>
              <a:t> </a:t>
            </a:r>
            <a:r>
              <a:rPr lang="en-US" altLang="zh-CN" sz="2800" b="1" dirty="0">
                <a:latin typeface="Calibri" panose="020F0502020204030204" pitchFamily="34" charset="0"/>
                <a:ea typeface="Calibri" panose="020F0502020204030204" pitchFamily="34" charset="0"/>
                <a:cs typeface="Calibri" panose="020F0502020204030204" pitchFamily="34" charset="0"/>
              </a:rPr>
              <a:t>language,</a:t>
            </a:r>
            <a:r>
              <a:rPr lang="zh-CN" altLang="en-US" sz="2800" b="1" dirty="0">
                <a:latin typeface="Calibri" panose="020F0502020204030204" pitchFamily="34" charset="0"/>
                <a:ea typeface="Calibri" panose="020F0502020204030204" pitchFamily="34" charset="0"/>
                <a:cs typeface="Calibri" panose="020F0502020204030204" pitchFamily="34" charset="0"/>
              </a:rPr>
              <a:t> </a:t>
            </a:r>
            <a:r>
              <a:rPr lang="en-US" altLang="zh-CN" sz="2800" b="1" dirty="0">
                <a:effectLst/>
                <a:latin typeface="Calibri" panose="020F0502020204030204" pitchFamily="34" charset="0"/>
                <a:ea typeface="Calibri" panose="020F0502020204030204" pitchFamily="34" charset="0"/>
                <a:cs typeface="Calibri" panose="020F0502020204030204" pitchFamily="34" charset="0"/>
              </a:rPr>
              <a:t>reasoning, interaction</a:t>
            </a:r>
            <a:r>
              <a:rPr lang="en-US" altLang="zh-CN" sz="2800" b="1" dirty="0">
                <a:latin typeface="Calibri" panose="020F0502020204030204" pitchFamily="34" charset="0"/>
                <a:ea typeface="Calibri" panose="020F0502020204030204" pitchFamily="34" charset="0"/>
                <a:cs typeface="Calibri" panose="020F0502020204030204" pitchFamily="34" charset="0"/>
              </a:rPr>
              <a:t>s</a:t>
            </a:r>
            <a:endParaRPr lang="en-US" altLang="zh-CN" sz="28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4806E2AE-C1CB-AB6F-10B6-6FCCDC149E83}"/>
              </a:ext>
            </a:extLst>
          </p:cNvPr>
          <p:cNvSpPr txBox="1"/>
          <p:nvPr/>
        </p:nvSpPr>
        <p:spPr>
          <a:xfrm>
            <a:off x="969002" y="4495544"/>
            <a:ext cx="10207171" cy="1815882"/>
          </a:xfrm>
          <a:prstGeom prst="rect">
            <a:avLst/>
          </a:prstGeom>
          <a:noFill/>
        </p:spPr>
        <p:txBody>
          <a:bodyPr wrap="square">
            <a:spAutoFit/>
          </a:bodyPr>
          <a:lstStyle/>
          <a:p>
            <a:r>
              <a:rPr lang="en-US" altLang="zh-CN" sz="2800" b="1" dirty="0"/>
              <a:t>LLMs as Social Agents: </a:t>
            </a:r>
          </a:p>
          <a:p>
            <a:pPr marL="342900" indent="-342900">
              <a:buClr>
                <a:schemeClr val="accent1">
                  <a:lumMod val="50000"/>
                </a:schemeClr>
              </a:buClr>
              <a:buFont typeface="Wingdings" panose="05000000000000000000" pitchFamily="2" charset="2"/>
              <a:buChar char="n"/>
            </a:pPr>
            <a:r>
              <a:rPr lang="en-US" altLang="zh-CN" sz="2800" dirty="0"/>
              <a:t>AI is now beginning to develop intelligence</a:t>
            </a:r>
            <a:r>
              <a:rPr lang="zh-CN" altLang="en-US" sz="2800" dirty="0"/>
              <a:t> </a:t>
            </a:r>
            <a:r>
              <a:rPr lang="en-US" altLang="zh-CN" sz="2800" dirty="0"/>
              <a:t>that</a:t>
            </a:r>
            <a:r>
              <a:rPr lang="zh-CN" altLang="en-US" sz="2800" dirty="0"/>
              <a:t> </a:t>
            </a:r>
            <a:r>
              <a:rPr lang="en-US" altLang="zh-CN" sz="2800" dirty="0"/>
              <a:t>is</a:t>
            </a:r>
            <a:r>
              <a:rPr lang="zh-CN" altLang="en-US" sz="2800" dirty="0"/>
              <a:t> </a:t>
            </a:r>
            <a:r>
              <a:rPr lang="en-US" altLang="zh-CN" sz="2800" dirty="0"/>
              <a:t>like</a:t>
            </a:r>
            <a:r>
              <a:rPr lang="zh-CN" altLang="en-US" sz="2800" dirty="0"/>
              <a:t> </a:t>
            </a:r>
            <a:r>
              <a:rPr lang="en-US" altLang="zh-CN" sz="2800" dirty="0"/>
              <a:t>human. It is capable of reasoning and making decisions in ways that resemble human cognition.</a:t>
            </a:r>
            <a:endParaRPr lang="zh-CN" altLang="en-US" sz="2800" dirty="0"/>
          </a:p>
        </p:txBody>
      </p:sp>
    </p:spTree>
    <p:extLst>
      <p:ext uri="{BB962C8B-B14F-4D97-AF65-F5344CB8AC3E}">
        <p14:creationId xmlns:p14="http://schemas.microsoft.com/office/powerpoint/2010/main" val="27175054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0350C-6643-C460-2EA0-692C388EA62A}"/>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660155EF-2EC0-E2B5-75FB-43569324B038}"/>
              </a:ext>
            </a:extLst>
          </p:cNvPr>
          <p:cNvSpPr txBox="1"/>
          <p:nvPr/>
        </p:nvSpPr>
        <p:spPr>
          <a:xfrm>
            <a:off x="1489557" y="3075057"/>
            <a:ext cx="9212886"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What is an</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LLM-driven Social Simulation?</a:t>
            </a:r>
            <a:endParaRPr lang="zh-CN" altLang="en-US" sz="4000" dirty="0"/>
          </a:p>
        </p:txBody>
      </p:sp>
    </p:spTree>
    <p:extLst>
      <p:ext uri="{BB962C8B-B14F-4D97-AF65-F5344CB8AC3E}">
        <p14:creationId xmlns:p14="http://schemas.microsoft.com/office/powerpoint/2010/main" val="750324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39B14-A912-F2F7-CF7B-9FE02C8805DC}"/>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7A63F0A4-52D5-76EA-ED47-D991BD3D260C}"/>
              </a:ext>
            </a:extLst>
          </p:cNvPr>
          <p:cNvSpPr>
            <a:spLocks noChangeArrowheads="1"/>
          </p:cNvSpPr>
          <p:nvPr/>
        </p:nvSpPr>
        <p:spPr bwMode="auto">
          <a:xfrm>
            <a:off x="547685" y="931533"/>
            <a:ext cx="1025525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altLang="zh-CN" sz="4000" b="1" dirty="0"/>
              <a:t>What is an LLM-Driven Social Simulation?</a:t>
            </a:r>
            <a:endParaRPr lang="en-GB" altLang="zh-CN" sz="2800" b="1" dirty="0"/>
          </a:p>
          <a:p>
            <a:pPr>
              <a:buNone/>
            </a:pPr>
            <a:endParaRPr lang="en-GB" altLang="zh-CN" sz="2400" dirty="0"/>
          </a:p>
        </p:txBody>
      </p:sp>
      <p:sp>
        <p:nvSpPr>
          <p:cNvPr id="2" name="Rectangle 1">
            <a:extLst>
              <a:ext uri="{FF2B5EF4-FFF2-40B4-BE49-F238E27FC236}">
                <a16:creationId xmlns:a16="http://schemas.microsoft.com/office/drawing/2014/main" id="{62943951-5D2D-1C5E-F60C-BD90885252AF}"/>
              </a:ext>
            </a:extLst>
          </p:cNvPr>
          <p:cNvSpPr>
            <a:spLocks noChangeArrowheads="1"/>
          </p:cNvSpPr>
          <p:nvPr/>
        </p:nvSpPr>
        <p:spPr bwMode="auto">
          <a:xfrm>
            <a:off x="547685" y="1674914"/>
            <a:ext cx="11147927" cy="5183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800" b="0" i="0" u="none" strike="noStrike" cap="none" normalizeH="0" baseline="0" dirty="0">
                <a:ln>
                  <a:noFill/>
                </a:ln>
                <a:solidFill>
                  <a:schemeClr val="tx1"/>
                </a:solidFill>
                <a:effectLst/>
                <a:latin typeface="Arial" panose="020B0604020202020204" pitchFamily="34" charset="0"/>
              </a:rPr>
              <a:t>A </a:t>
            </a:r>
            <a:r>
              <a:rPr kumimoji="0" lang="en-US" altLang="zh-CN" sz="2800" b="1" i="0" u="none" strike="noStrike" cap="none" normalizeH="0" baseline="0" dirty="0">
                <a:ln>
                  <a:noFill/>
                </a:ln>
                <a:solidFill>
                  <a:schemeClr val="tx1"/>
                </a:solidFill>
                <a:effectLst/>
                <a:latin typeface="Arial" panose="020B0604020202020204" pitchFamily="34" charset="0"/>
              </a:rPr>
              <a:t>social</a:t>
            </a:r>
            <a:r>
              <a:rPr kumimoji="0" lang="zh-CN" altLang="en-US" sz="2800" b="1" i="0" u="none" strike="noStrike" cap="none" normalizeH="0" baseline="0" dirty="0">
                <a:ln>
                  <a:noFill/>
                </a:ln>
                <a:solidFill>
                  <a:schemeClr val="tx1"/>
                </a:solidFill>
                <a:effectLst/>
                <a:latin typeface="Arial" panose="020B0604020202020204" pitchFamily="34" charset="0"/>
              </a:rPr>
              <a:t> </a:t>
            </a:r>
            <a:r>
              <a:rPr kumimoji="0" lang="en-US" altLang="zh-CN" sz="2800" b="1" i="0" u="none" strike="noStrike" cap="none" normalizeH="0" baseline="0" dirty="0">
                <a:ln>
                  <a:noFill/>
                </a:ln>
                <a:solidFill>
                  <a:schemeClr val="tx1"/>
                </a:solidFill>
                <a:effectLst/>
                <a:latin typeface="Arial" panose="020B0604020202020204" pitchFamily="34" charset="0"/>
              </a:rPr>
              <a:t>simulation</a:t>
            </a:r>
            <a:r>
              <a:rPr kumimoji="0" lang="zh-CN" altLang="en-US" sz="2800" b="1" i="0" u="none" strike="noStrike" cap="none" normalizeH="0" baseline="0" dirty="0">
                <a:ln>
                  <a:noFill/>
                </a:ln>
                <a:solidFill>
                  <a:schemeClr val="tx1"/>
                </a:solidFill>
                <a:effectLst/>
                <a:latin typeface="Arial" panose="020B0604020202020204" pitchFamily="34" charset="0"/>
              </a:rPr>
              <a:t> </a:t>
            </a:r>
            <a:r>
              <a:rPr kumimoji="0" lang="en-US" altLang="zh-CN" sz="2800" b="1" i="0" u="none" strike="noStrike" cap="none" normalizeH="0" baseline="0" dirty="0">
                <a:ln>
                  <a:noFill/>
                </a:ln>
                <a:solidFill>
                  <a:schemeClr val="tx1"/>
                </a:solidFill>
                <a:effectLst/>
                <a:latin typeface="Arial" panose="020B0604020202020204" pitchFamily="34" charset="0"/>
              </a:rPr>
              <a:t>that</a:t>
            </a:r>
            <a:r>
              <a:rPr kumimoji="0" lang="zh-CN" altLang="en-US" sz="2800" b="1" i="0" u="none" strike="noStrike" cap="none" normalizeH="0" baseline="0" dirty="0">
                <a:ln>
                  <a:noFill/>
                </a:ln>
                <a:solidFill>
                  <a:schemeClr val="tx1"/>
                </a:solidFill>
                <a:effectLst/>
                <a:latin typeface="Arial" panose="020B0604020202020204" pitchFamily="34" charset="0"/>
              </a:rPr>
              <a:t> </a:t>
            </a:r>
            <a:r>
              <a:rPr kumimoji="0" lang="zh-CN" altLang="zh-CN" sz="2800" b="0" i="0" u="none" strike="noStrike" cap="none" normalizeH="0" baseline="0" dirty="0">
                <a:ln>
                  <a:noFill/>
                </a:ln>
                <a:solidFill>
                  <a:schemeClr val="tx1"/>
                </a:solidFill>
                <a:effectLst/>
                <a:latin typeface="Arial" panose="020B0604020202020204" pitchFamily="34" charset="0"/>
              </a:rPr>
              <a:t>uses pretrained LLM</a:t>
            </a:r>
            <a:r>
              <a:rPr kumimoji="0" lang="en-US" altLang="zh-CN" sz="2800" b="0" i="0" u="none" strike="noStrike" cap="none" normalizeH="0" baseline="0" dirty="0">
                <a:ln>
                  <a:noFill/>
                </a:ln>
                <a:solidFill>
                  <a:schemeClr val="tx1"/>
                </a:solidFill>
                <a:effectLst/>
                <a:latin typeface="Arial" panose="020B0604020202020204" pitchFamily="34" charset="0"/>
              </a:rPr>
              <a:t>s</a:t>
            </a:r>
            <a:r>
              <a:rPr kumimoji="0" lang="zh-CN" altLang="zh-CN" sz="2800" b="0" i="0" u="none" strike="noStrike" cap="none" normalizeH="0" baseline="0" dirty="0">
                <a:ln>
                  <a:noFill/>
                </a:ln>
                <a:solidFill>
                  <a:schemeClr val="tx1"/>
                </a:solidFill>
                <a:effectLst/>
                <a:latin typeface="Arial" panose="020B0604020202020204" pitchFamily="34" charset="0"/>
              </a:rPr>
              <a:t> (e.g., GPT) to act as:</a:t>
            </a:r>
          </a:p>
          <a:p>
            <a:pPr marL="342900" marR="0" lvl="0" indent="-342900" algn="l" defTabSz="914400" rtl="0" eaLnBrk="0" fontAlgn="base" latinLnBrk="0" hangingPunct="0">
              <a:lnSpc>
                <a:spcPct val="150000"/>
              </a:lnSpc>
              <a:spcBef>
                <a:spcPct val="0"/>
              </a:spcBef>
              <a:spcAft>
                <a:spcPct val="0"/>
              </a:spcAft>
              <a:buClr>
                <a:schemeClr val="accent1">
                  <a:lumMod val="50000"/>
                </a:schemeClr>
              </a:buClr>
              <a:buSzTx/>
              <a:buFont typeface="Wingdings" panose="05000000000000000000" pitchFamily="2" charset="2"/>
              <a:buChar char="n"/>
              <a:tabLst/>
            </a:pPr>
            <a:r>
              <a:rPr kumimoji="0" lang="zh-CN" altLang="zh-CN" sz="2800" b="0" i="0" u="none" strike="noStrike" cap="none" normalizeH="0" baseline="0" dirty="0">
                <a:ln>
                  <a:noFill/>
                </a:ln>
                <a:solidFill>
                  <a:schemeClr val="tx1"/>
                </a:solidFill>
                <a:effectLst/>
                <a:latin typeface="Arial" panose="020B0604020202020204" pitchFamily="34" charset="0"/>
              </a:rPr>
              <a:t>A </a:t>
            </a:r>
            <a:r>
              <a:rPr kumimoji="0" lang="zh-CN" altLang="zh-CN" sz="2800" b="1" i="0" u="none" strike="noStrike" cap="none" normalizeH="0" baseline="0" dirty="0">
                <a:ln>
                  <a:noFill/>
                </a:ln>
                <a:solidFill>
                  <a:schemeClr val="tx1"/>
                </a:solidFill>
                <a:effectLst/>
                <a:latin typeface="Arial" panose="020B0604020202020204" pitchFamily="34" charset="0"/>
              </a:rPr>
              <a:t>simulated agent</a:t>
            </a:r>
            <a:r>
              <a:rPr kumimoji="0" lang="zh-CN" altLang="zh-CN" sz="2800" b="0" i="0" u="none" strike="noStrike" cap="none" normalizeH="0" baseline="0" dirty="0">
                <a:ln>
                  <a:noFill/>
                </a:ln>
                <a:solidFill>
                  <a:schemeClr val="tx1"/>
                </a:solidFill>
                <a:effectLst/>
                <a:latin typeface="Arial" panose="020B0604020202020204" pitchFamily="34" charset="0"/>
              </a:rPr>
              <a:t>, capable of language-based reasoning and decision-making;</a:t>
            </a:r>
            <a:endParaRPr kumimoji="0" lang="en-US" altLang="zh-CN" sz="28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50000"/>
              </a:lnSpc>
              <a:spcBef>
                <a:spcPct val="0"/>
              </a:spcBef>
              <a:spcAft>
                <a:spcPct val="0"/>
              </a:spcAft>
              <a:buClr>
                <a:schemeClr val="accent1">
                  <a:lumMod val="50000"/>
                </a:schemeClr>
              </a:buClr>
              <a:buSzTx/>
              <a:buFont typeface="Wingdings" panose="05000000000000000000" pitchFamily="2" charset="2"/>
              <a:buChar char="n"/>
              <a:tabLst/>
            </a:pPr>
            <a:endParaRPr kumimoji="0" lang="zh-CN" altLang="zh-CN" sz="2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800" b="1" i="0" u="none" strike="noStrike" cap="none" normalizeH="0" baseline="0" dirty="0">
                <a:ln>
                  <a:noFill/>
                </a:ln>
                <a:solidFill>
                  <a:schemeClr val="tx1"/>
                </a:solidFill>
                <a:effectLst/>
                <a:latin typeface="Arial" panose="020B0604020202020204" pitchFamily="34" charset="0"/>
              </a:rPr>
              <a:t>Key Capabilities:</a:t>
            </a:r>
          </a:p>
          <a:p>
            <a:pPr marL="342900" marR="0" lvl="0" indent="-342900" algn="l" defTabSz="914400" rtl="0" eaLnBrk="0" fontAlgn="base" latinLnBrk="0" hangingPunct="0">
              <a:lnSpc>
                <a:spcPct val="150000"/>
              </a:lnSpc>
              <a:spcBef>
                <a:spcPct val="0"/>
              </a:spcBef>
              <a:spcAft>
                <a:spcPct val="0"/>
              </a:spcAft>
              <a:buClr>
                <a:schemeClr val="accent1">
                  <a:lumMod val="50000"/>
                </a:schemeClr>
              </a:buClr>
              <a:buSzTx/>
              <a:buFont typeface="Wingdings" panose="05000000000000000000" pitchFamily="2" charset="2"/>
              <a:buChar char="n"/>
              <a:tabLst/>
            </a:pPr>
            <a:r>
              <a:rPr kumimoji="0" lang="zh-CN" altLang="zh-CN" sz="2800" b="0" i="0" u="none" strike="noStrike" cap="none" normalizeH="0" baseline="0" dirty="0">
                <a:ln>
                  <a:noFill/>
                </a:ln>
                <a:solidFill>
                  <a:schemeClr val="tx1"/>
                </a:solidFill>
                <a:effectLst/>
                <a:latin typeface="Arial" panose="020B0604020202020204" pitchFamily="34" charset="0"/>
              </a:rPr>
              <a:t>Human-like roleplay, memory, and planning</a:t>
            </a:r>
          </a:p>
          <a:p>
            <a:pPr marL="342900" marR="0" lvl="0" indent="-342900" algn="l" defTabSz="914400" rtl="0" eaLnBrk="0" fontAlgn="base" latinLnBrk="0" hangingPunct="0">
              <a:lnSpc>
                <a:spcPct val="150000"/>
              </a:lnSpc>
              <a:spcBef>
                <a:spcPct val="0"/>
              </a:spcBef>
              <a:spcAft>
                <a:spcPct val="0"/>
              </a:spcAft>
              <a:buClr>
                <a:schemeClr val="accent1">
                  <a:lumMod val="50000"/>
                </a:schemeClr>
              </a:buClr>
              <a:buSzTx/>
              <a:buFont typeface="Wingdings" panose="05000000000000000000" pitchFamily="2" charset="2"/>
              <a:buChar char="n"/>
              <a:tabLst/>
            </a:pPr>
            <a:r>
              <a:rPr kumimoji="0" lang="zh-CN" altLang="zh-CN" sz="2800" b="0" i="0" u="none" strike="noStrike" cap="none" normalizeH="0" baseline="0" dirty="0">
                <a:ln>
                  <a:noFill/>
                </a:ln>
                <a:solidFill>
                  <a:schemeClr val="tx1"/>
                </a:solidFill>
                <a:effectLst/>
                <a:latin typeface="Arial" panose="020B0604020202020204" pitchFamily="34" charset="0"/>
              </a:rPr>
              <a:t>Can </a:t>
            </a:r>
            <a:r>
              <a:rPr kumimoji="0" lang="en-US" altLang="zh-CN" sz="2800" b="0" i="0" u="none" strike="noStrike" cap="none" normalizeH="0" baseline="0" dirty="0">
                <a:ln>
                  <a:noFill/>
                </a:ln>
                <a:solidFill>
                  <a:schemeClr val="tx1"/>
                </a:solidFill>
                <a:effectLst/>
                <a:latin typeface="Arial" panose="020B0604020202020204" pitchFamily="34" charset="0"/>
              </a:rPr>
              <a:t>interact</a:t>
            </a:r>
            <a:r>
              <a:rPr kumimoji="0" lang="zh-CN" altLang="en-US" sz="2800" b="0" i="0" u="none" strike="noStrike" cap="none" normalizeH="0" baseline="0" dirty="0">
                <a:ln>
                  <a:noFill/>
                </a:ln>
                <a:solidFill>
                  <a:schemeClr val="tx1"/>
                </a:solidFill>
                <a:effectLst/>
                <a:latin typeface="Arial" panose="020B0604020202020204" pitchFamily="34" charset="0"/>
              </a:rPr>
              <a:t> </a:t>
            </a:r>
            <a:r>
              <a:rPr kumimoji="0" lang="en-US" altLang="zh-CN" sz="2800" b="0" i="0" u="none" strike="noStrike" cap="none" normalizeH="0" baseline="0" dirty="0">
                <a:ln>
                  <a:noFill/>
                </a:ln>
                <a:solidFill>
                  <a:schemeClr val="tx1"/>
                </a:solidFill>
                <a:effectLst/>
                <a:latin typeface="Arial" panose="020B0604020202020204" pitchFamily="34" charset="0"/>
              </a:rPr>
              <a:t>with</a:t>
            </a:r>
            <a:r>
              <a:rPr kumimoji="0" lang="zh-CN" altLang="en-US" sz="2800" b="0" i="0" u="none" strike="noStrike" cap="none" normalizeH="0" baseline="0" dirty="0">
                <a:ln>
                  <a:noFill/>
                </a:ln>
                <a:solidFill>
                  <a:schemeClr val="tx1"/>
                </a:solidFill>
                <a:effectLst/>
                <a:latin typeface="Arial" panose="020B0604020202020204" pitchFamily="34" charset="0"/>
              </a:rPr>
              <a:t> </a:t>
            </a:r>
            <a:r>
              <a:rPr kumimoji="0" lang="en-US" altLang="zh-CN" sz="2800" b="0" i="0" u="none" strike="noStrike" cap="none" normalizeH="0" baseline="0" dirty="0">
                <a:ln>
                  <a:noFill/>
                </a:ln>
                <a:solidFill>
                  <a:schemeClr val="tx1"/>
                </a:solidFill>
                <a:effectLst/>
                <a:latin typeface="Arial" panose="020B0604020202020204" pitchFamily="34" charset="0"/>
              </a:rPr>
              <a:t>others</a:t>
            </a:r>
            <a:r>
              <a:rPr kumimoji="0" lang="zh-CN" altLang="en-US" sz="2800" b="0" i="0" u="none" strike="noStrike" cap="none" normalizeH="0" baseline="0" dirty="0">
                <a:ln>
                  <a:noFill/>
                </a:ln>
                <a:solidFill>
                  <a:schemeClr val="tx1"/>
                </a:solidFill>
                <a:effectLst/>
                <a:latin typeface="Arial" panose="020B0604020202020204" pitchFamily="34" charset="0"/>
              </a:rPr>
              <a:t> </a:t>
            </a:r>
            <a:r>
              <a:rPr kumimoji="0" lang="en-US" altLang="zh-CN" sz="2800" b="0" i="0" u="none" strike="noStrike" cap="none" normalizeH="0" baseline="0" dirty="0">
                <a:ln>
                  <a:noFill/>
                </a:ln>
                <a:solidFill>
                  <a:schemeClr val="tx1"/>
                </a:solidFill>
                <a:effectLst/>
                <a:latin typeface="Arial" panose="020B0604020202020204" pitchFamily="34" charset="0"/>
              </a:rPr>
              <a:t>and</a:t>
            </a:r>
            <a:r>
              <a:rPr kumimoji="0" lang="zh-CN" altLang="en-US" sz="2800" b="0" i="0" u="none" strike="noStrike" cap="none" normalizeH="0" baseline="0" dirty="0">
                <a:ln>
                  <a:noFill/>
                </a:ln>
                <a:solidFill>
                  <a:schemeClr val="tx1"/>
                </a:solidFill>
                <a:effectLst/>
                <a:latin typeface="Arial" panose="020B0604020202020204" pitchFamily="34" charset="0"/>
              </a:rPr>
              <a:t> </a:t>
            </a:r>
            <a:r>
              <a:rPr kumimoji="0" lang="en-US" altLang="zh-CN" sz="2800" b="0" i="0" u="none" strike="noStrike" cap="none" normalizeH="0" baseline="0" dirty="0">
                <a:ln>
                  <a:noFill/>
                </a:ln>
                <a:solidFill>
                  <a:schemeClr val="tx1"/>
                </a:solidFill>
                <a:effectLst/>
                <a:latin typeface="Arial" panose="020B0604020202020204" pitchFamily="34" charset="0"/>
              </a:rPr>
              <a:t>the</a:t>
            </a:r>
            <a:r>
              <a:rPr kumimoji="0" lang="zh-CN" altLang="en-US" sz="2800" b="0" i="0" u="none" strike="noStrike" cap="none" normalizeH="0" baseline="0" dirty="0">
                <a:ln>
                  <a:noFill/>
                </a:ln>
                <a:solidFill>
                  <a:schemeClr val="tx1"/>
                </a:solidFill>
                <a:effectLst/>
                <a:latin typeface="Arial" panose="020B0604020202020204" pitchFamily="34" charset="0"/>
              </a:rPr>
              <a:t> </a:t>
            </a:r>
            <a:r>
              <a:rPr kumimoji="0" lang="zh-CN" altLang="zh-CN" sz="2800" b="0" i="0" u="none" strike="noStrike" cap="none" normalizeH="0" baseline="0" dirty="0">
                <a:ln>
                  <a:noFill/>
                </a:ln>
                <a:solidFill>
                  <a:schemeClr val="tx1"/>
                </a:solidFill>
                <a:effectLst/>
                <a:latin typeface="Arial" panose="020B0604020202020204" pitchFamily="34" charset="0"/>
              </a:rPr>
              <a:t>environments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8462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4F0D0-6BA8-F63D-2C8D-C832FDF4719C}"/>
            </a:ext>
          </a:extLst>
        </p:cNvPr>
        <p:cNvGrpSpPr/>
        <p:nvPr/>
      </p:nvGrpSpPr>
      <p:grpSpPr>
        <a:xfrm>
          <a:off x="0" y="0"/>
          <a:ext cx="0" cy="0"/>
          <a:chOff x="0" y="0"/>
          <a:chExt cx="0" cy="0"/>
        </a:xfrm>
      </p:grpSpPr>
      <p:pic>
        <p:nvPicPr>
          <p:cNvPr id="3" name="stanford.mp4">
            <a:hlinkClick r:id="" action="ppaction://media"/>
            <a:extLst>
              <a:ext uri="{FF2B5EF4-FFF2-40B4-BE49-F238E27FC236}">
                <a16:creationId xmlns:a16="http://schemas.microsoft.com/office/drawing/2014/main" id="{D880B179-C719-FCA9-F56B-EE8B57477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8469" y="934258"/>
            <a:ext cx="9961596" cy="5603398"/>
          </a:xfrm>
          <a:prstGeom prst="rect">
            <a:avLst/>
          </a:prstGeom>
        </p:spPr>
      </p:pic>
    </p:spTree>
    <p:extLst>
      <p:ext uri="{BB962C8B-B14F-4D97-AF65-F5344CB8AC3E}">
        <p14:creationId xmlns:p14="http://schemas.microsoft.com/office/powerpoint/2010/main" val="387108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748F0-163C-3E78-9CAC-7C99C0B56962}"/>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D8D7AA8B-12C8-7D1D-091A-A636C8F7C688}"/>
              </a:ext>
            </a:extLst>
          </p:cNvPr>
          <p:cNvSpPr>
            <a:spLocks noChangeArrowheads="1"/>
          </p:cNvSpPr>
          <p:nvPr/>
        </p:nvSpPr>
        <p:spPr bwMode="auto">
          <a:xfrm>
            <a:off x="988253" y="938032"/>
            <a:ext cx="83545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altLang="zh-CN" sz="2800" b="1"/>
              <a:t>Example: GPT Simulated Group Dialogue</a:t>
            </a:r>
          </a:p>
        </p:txBody>
      </p:sp>
      <p:sp>
        <p:nvSpPr>
          <p:cNvPr id="2" name="Rectangle 1">
            <a:extLst>
              <a:ext uri="{FF2B5EF4-FFF2-40B4-BE49-F238E27FC236}">
                <a16:creationId xmlns:a16="http://schemas.microsoft.com/office/drawing/2014/main" id="{C743BF32-F851-975E-B99E-8C0E967E952A}"/>
              </a:ext>
            </a:extLst>
          </p:cNvPr>
          <p:cNvSpPr>
            <a:spLocks noChangeArrowheads="1"/>
          </p:cNvSpPr>
          <p:nvPr/>
        </p:nvSpPr>
        <p:spPr bwMode="auto">
          <a:xfrm>
            <a:off x="988253" y="1505186"/>
            <a:ext cx="104695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1" u="none" strike="noStrike" cap="none" normalizeH="0" baseline="0">
                <a:ln>
                  <a:noFill/>
                </a:ln>
                <a:solidFill>
                  <a:schemeClr val="accent2">
                    <a:lumMod val="75000"/>
                  </a:schemeClr>
                </a:solidFill>
                <a:effectLst/>
                <a:latin typeface="Arial" panose="020B0604020202020204" pitchFamily="34" charset="0"/>
              </a:rPr>
              <a:t>Scenario: Four residents are deciding whether to move into a crowded but high-status neighborhood.</a:t>
            </a:r>
            <a:endParaRPr kumimoji="0" lang="zh-CN" altLang="zh-CN" sz="1800" b="0" i="0" u="none" strike="noStrike" cap="none" normalizeH="0" baseline="0">
              <a:ln>
                <a:noFill/>
              </a:ln>
              <a:solidFill>
                <a:schemeClr val="accent2">
                  <a:lumMod val="75000"/>
                </a:schemeClr>
              </a:solidFill>
              <a:effectLst/>
              <a:latin typeface="Arial" panose="020B0604020202020204" pitchFamily="34" charset="0"/>
            </a:endParaRPr>
          </a:p>
        </p:txBody>
      </p:sp>
      <p:sp>
        <p:nvSpPr>
          <p:cNvPr id="4" name="Rectangle 3">
            <a:extLst>
              <a:ext uri="{FF2B5EF4-FFF2-40B4-BE49-F238E27FC236}">
                <a16:creationId xmlns:a16="http://schemas.microsoft.com/office/drawing/2014/main" id="{D5E5197E-5AFD-8527-BAF5-548722D3AFDD}"/>
              </a:ext>
            </a:extLst>
          </p:cNvPr>
          <p:cNvSpPr>
            <a:spLocks noChangeArrowheads="1"/>
          </p:cNvSpPr>
          <p:nvPr/>
        </p:nvSpPr>
        <p:spPr bwMode="auto">
          <a:xfrm>
            <a:off x="1034774" y="1782618"/>
            <a:ext cx="102552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 Prompt:</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a:ln>
                  <a:noFill/>
                </a:ln>
                <a:solidFill>
                  <a:schemeClr val="tx1"/>
                </a:solidFill>
                <a:effectLst/>
                <a:latin typeface="Arial" panose="020B0604020202020204" pitchFamily="34" charset="0"/>
              </a:rPr>
              <a:t>Simulate a group discussion between four fictional residents (Anna, Bo, Chen, and Dana) about whether to move into "Silver District," a neighborhood that is overcrowded but has better schools and public services. Each resident has a different personality: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a:ln>
                  <a:noFill/>
                </a:ln>
                <a:solidFill>
                  <a:schemeClr val="tx1"/>
                </a:solidFill>
                <a:effectLst/>
                <a:latin typeface="Arial" panose="020B0604020202020204" pitchFamily="34" charset="0"/>
              </a:rPr>
              <a:t>Anna is status-driven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a:ln>
                  <a:noFill/>
                </a:ln>
                <a:solidFill>
                  <a:schemeClr val="tx1"/>
                </a:solidFill>
                <a:effectLst/>
                <a:latin typeface="Arial" panose="020B0604020202020204" pitchFamily="34" charset="0"/>
              </a:rPr>
              <a:t>Bo is cost-sensitive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a:ln>
                  <a:noFill/>
                </a:ln>
                <a:solidFill>
                  <a:schemeClr val="tx1"/>
                </a:solidFill>
                <a:effectLst/>
                <a:latin typeface="Arial" panose="020B0604020202020204" pitchFamily="34" charset="0"/>
              </a:rPr>
              <a:t>Chen is community-minded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800" b="0" i="0" u="none" strike="noStrike" cap="none" normalizeH="0" baseline="0">
                <a:ln>
                  <a:noFill/>
                </a:ln>
                <a:solidFill>
                  <a:schemeClr val="tx1"/>
                </a:solidFill>
                <a:effectLst/>
                <a:latin typeface="Arial" panose="020B0604020202020204" pitchFamily="34" charset="0"/>
              </a:rPr>
              <a:t>Dana is skeptical and cautious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FBA29593-C2AD-4FB6-862A-BBBF4BA8DD29}"/>
              </a:ext>
            </a:extLst>
          </p:cNvPr>
          <p:cNvSpPr>
            <a:spLocks noChangeArrowheads="1"/>
          </p:cNvSpPr>
          <p:nvPr/>
        </p:nvSpPr>
        <p:spPr bwMode="auto">
          <a:xfrm>
            <a:off x="1011927" y="4795883"/>
            <a:ext cx="1106718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 GPT Response (Excerpt):</a:t>
            </a: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Anna:</a:t>
            </a:r>
            <a:r>
              <a:rPr kumimoji="0" lang="zh-CN" altLang="zh-CN" sz="1800" b="0" i="0" u="none" strike="noStrike" cap="none" normalizeH="0" baseline="0">
                <a:ln>
                  <a:noFill/>
                </a:ln>
                <a:solidFill>
                  <a:schemeClr val="tx1"/>
                </a:solidFill>
                <a:effectLst/>
                <a:latin typeface="Arial" panose="020B0604020202020204" pitchFamily="34" charset="0"/>
              </a:rPr>
              <a:t> “Silver District has the best schools in the city. We’d be crazy not to move. It’s a sign of success.”</a:t>
            </a:r>
          </a:p>
          <a:p>
            <a:pPr marL="0" marR="0" lvl="0" indent="0" algn="l" defTabSz="914400" rtl="0" eaLnBrk="0" fontAlgn="base" latinLnBrk="0" hangingPunct="0">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Bo:</a:t>
            </a:r>
            <a:r>
              <a:rPr kumimoji="0" lang="zh-CN" altLang="zh-CN" sz="1800" b="0" i="0" u="none" strike="noStrike" cap="none" normalizeH="0" baseline="0">
                <a:ln>
                  <a:noFill/>
                </a:ln>
                <a:solidFill>
                  <a:schemeClr val="tx1"/>
                </a:solidFill>
                <a:effectLst/>
                <a:latin typeface="Arial" panose="020B0604020202020204" pitchFamily="34" charset="0"/>
              </a:rPr>
              <a:t> “But have you seen the rent prices lately? We’ll be spending half our income just to say we live there.”</a:t>
            </a:r>
          </a:p>
          <a:p>
            <a:pPr marL="0" marR="0" lvl="0" indent="0" algn="l" defTabSz="914400" rtl="0" eaLnBrk="0" fontAlgn="base" latinLnBrk="0" hangingPunct="0">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Chen:</a:t>
            </a:r>
            <a:r>
              <a:rPr kumimoji="0" lang="zh-CN" altLang="zh-CN" sz="1800" b="0" i="0" u="none" strike="noStrike" cap="none" normalizeH="0" baseline="0">
                <a:ln>
                  <a:noFill/>
                </a:ln>
                <a:solidFill>
                  <a:schemeClr val="tx1"/>
                </a:solidFill>
                <a:effectLst/>
                <a:latin typeface="Arial" panose="020B0604020202020204" pitchFamily="34" charset="0"/>
              </a:rPr>
              <a:t> “I’m more concerned about the sense of community. Overcrowding might lead to disconnection.”</a:t>
            </a:r>
          </a:p>
          <a:p>
            <a:pPr marL="0" marR="0" lvl="0" indent="0" algn="l" defTabSz="914400" rtl="0" eaLnBrk="0" fontAlgn="base" latinLnBrk="0" hangingPunct="0">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anose="020B0604020202020204" pitchFamily="34" charset="0"/>
              </a:rPr>
              <a:t>Dana:</a:t>
            </a:r>
            <a:r>
              <a:rPr kumimoji="0" lang="zh-CN" altLang="zh-CN" sz="1800" b="0" i="0" u="none" strike="noStrike" cap="none" normalizeH="0" baseline="0">
                <a:ln>
                  <a:noFill/>
                </a:ln>
                <a:solidFill>
                  <a:schemeClr val="tx1"/>
                </a:solidFill>
                <a:effectLst/>
                <a:latin typeface="Arial" panose="020B0604020202020204" pitchFamily="34" charset="0"/>
              </a:rPr>
              <a:t> “I don’t trust trends. Everyone’s rushing in now, but what happens when services collapse under pressure?”</a:t>
            </a:r>
          </a:p>
        </p:txBody>
      </p:sp>
    </p:spTree>
    <p:extLst>
      <p:ext uri="{BB962C8B-B14F-4D97-AF65-F5344CB8AC3E}">
        <p14:creationId xmlns:p14="http://schemas.microsoft.com/office/powerpoint/2010/main" val="1962020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C8E76-D6B3-379B-C6D4-1D13621DFDCC}"/>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7375635F-0AF7-0825-C820-40932C7B2BB0}"/>
              </a:ext>
            </a:extLst>
          </p:cNvPr>
          <p:cNvSpPr txBox="1"/>
          <p:nvPr/>
        </p:nvSpPr>
        <p:spPr>
          <a:xfrm>
            <a:off x="2496005" y="3075057"/>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What is Artificial Intelligence </a:t>
            </a:r>
            <a:r>
              <a:rPr lang="en-US" altLang="zh-CN" sz="4000" b="1" dirty="0">
                <a:latin typeface="Calibri" panose="020F0502020204030204" pitchFamily="34" charset="0"/>
                <a:ea typeface="Calibri" panose="020F0502020204030204" pitchFamily="34" charset="0"/>
                <a:cs typeface="Calibri" panose="020F0502020204030204" pitchFamily="34" charset="0"/>
              </a:rPr>
              <a:t>(AI)</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a:t>
            </a:r>
            <a:endParaRPr lang="zh-CN" altLang="en-US" sz="4000" dirty="0"/>
          </a:p>
        </p:txBody>
      </p:sp>
    </p:spTree>
    <p:extLst>
      <p:ext uri="{BB962C8B-B14F-4D97-AF65-F5344CB8AC3E}">
        <p14:creationId xmlns:p14="http://schemas.microsoft.com/office/powerpoint/2010/main" val="2338328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B04F3-91B5-1CC0-0C25-57B18B5FCDFD}"/>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7BB1B99B-BC6C-2C21-9B1D-9887BE4B477C}"/>
              </a:ext>
            </a:extLst>
          </p:cNvPr>
          <p:cNvSpPr>
            <a:spLocks noChangeArrowheads="1"/>
          </p:cNvSpPr>
          <p:nvPr/>
        </p:nvSpPr>
        <p:spPr bwMode="auto">
          <a:xfrm>
            <a:off x="988253" y="938032"/>
            <a:ext cx="83545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nn-NO" altLang="zh-CN" sz="2800" b="1"/>
              <a:t>Traditional simulation </a:t>
            </a:r>
            <a:r>
              <a:rPr lang="nn-NO" altLang="zh-CN" sz="2800" b="1">
                <a:solidFill>
                  <a:schemeClr val="tx2"/>
                </a:solidFill>
              </a:rPr>
              <a:t>vs. </a:t>
            </a:r>
            <a:r>
              <a:rPr lang="nn-NO" altLang="zh-CN" sz="2800" b="1"/>
              <a:t>LLM-Enhanced Simulation</a:t>
            </a:r>
            <a:endParaRPr lang="en-US" altLang="zh-CN" sz="2800" b="1"/>
          </a:p>
        </p:txBody>
      </p:sp>
      <p:graphicFrame>
        <p:nvGraphicFramePr>
          <p:cNvPr id="3" name="表格 2">
            <a:extLst>
              <a:ext uri="{FF2B5EF4-FFF2-40B4-BE49-F238E27FC236}">
                <a16:creationId xmlns:a16="http://schemas.microsoft.com/office/drawing/2014/main" id="{68786143-0675-D79F-1846-F8DB2C25631F}"/>
              </a:ext>
            </a:extLst>
          </p:cNvPr>
          <p:cNvGraphicFramePr>
            <a:graphicFrameLocks noGrp="1"/>
          </p:cNvGraphicFramePr>
          <p:nvPr>
            <p:extLst>
              <p:ext uri="{D42A27DB-BD31-4B8C-83A1-F6EECF244321}">
                <p14:modId xmlns:p14="http://schemas.microsoft.com/office/powerpoint/2010/main" val="1810501981"/>
              </p:ext>
            </p:extLst>
          </p:nvPr>
        </p:nvGraphicFramePr>
        <p:xfrm>
          <a:off x="1092200" y="1682782"/>
          <a:ext cx="10456797" cy="4237184"/>
        </p:xfrm>
        <a:graphic>
          <a:graphicData uri="http://schemas.openxmlformats.org/drawingml/2006/table">
            <a:tbl>
              <a:tblPr/>
              <a:tblGrid>
                <a:gridCol w="2941181">
                  <a:extLst>
                    <a:ext uri="{9D8B030D-6E8A-4147-A177-3AD203B41FA5}">
                      <a16:colId xmlns:a16="http://schemas.microsoft.com/office/drawing/2014/main" val="1941946594"/>
                    </a:ext>
                  </a:extLst>
                </a:gridCol>
                <a:gridCol w="3707704">
                  <a:extLst>
                    <a:ext uri="{9D8B030D-6E8A-4147-A177-3AD203B41FA5}">
                      <a16:colId xmlns:a16="http://schemas.microsoft.com/office/drawing/2014/main" val="1698669850"/>
                    </a:ext>
                  </a:extLst>
                </a:gridCol>
                <a:gridCol w="3807912">
                  <a:extLst>
                    <a:ext uri="{9D8B030D-6E8A-4147-A177-3AD203B41FA5}">
                      <a16:colId xmlns:a16="http://schemas.microsoft.com/office/drawing/2014/main" val="847545281"/>
                    </a:ext>
                  </a:extLst>
                </a:gridCol>
              </a:tblGrid>
              <a:tr h="371618">
                <a:tc>
                  <a:txBody>
                    <a:bodyPr/>
                    <a:lstStyle/>
                    <a:p>
                      <a:pPr>
                        <a:buNone/>
                      </a:pPr>
                      <a:r>
                        <a:rPr lang="en-GB" sz="1800" b="1"/>
                        <a:t>Dimension</a:t>
                      </a:r>
                      <a:endParaRPr lang="en-GB" sz="1800"/>
                    </a:p>
                  </a:txBody>
                  <a:tcPr marL="69069" marR="69069" marT="34534" marB="34534"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buNone/>
                      </a:pPr>
                      <a:r>
                        <a:rPr lang="en-GB" sz="1800" b="1">
                          <a:solidFill>
                            <a:schemeClr val="accent2"/>
                          </a:solidFill>
                        </a:rPr>
                        <a:t>Traditional Simulation</a:t>
                      </a:r>
                      <a:endParaRPr lang="en-GB" sz="1800">
                        <a:solidFill>
                          <a:schemeClr val="accent2"/>
                        </a:solidFill>
                      </a:endParaRPr>
                    </a:p>
                  </a:txBody>
                  <a:tcPr marL="69069" marR="69069" marT="34534" marB="34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buNone/>
                      </a:pPr>
                      <a:r>
                        <a:rPr lang="en-GB" sz="1800" b="1">
                          <a:solidFill>
                            <a:schemeClr val="accent1">
                              <a:lumMod val="75000"/>
                            </a:schemeClr>
                          </a:solidFill>
                        </a:rPr>
                        <a:t>LLM-Enhanced Simulation</a:t>
                      </a:r>
                      <a:endParaRPr lang="en-GB" sz="1800">
                        <a:solidFill>
                          <a:schemeClr val="accent1">
                            <a:lumMod val="75000"/>
                          </a:schemeClr>
                        </a:solidFill>
                      </a:endParaRPr>
                    </a:p>
                  </a:txBody>
                  <a:tcPr marL="69069" marR="69069" marT="34534" marB="34534"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89935860"/>
                  </a:ext>
                </a:extLst>
              </a:tr>
              <a:tr h="652357">
                <a:tc>
                  <a:txBody>
                    <a:bodyPr/>
                    <a:lstStyle/>
                    <a:p>
                      <a:pPr>
                        <a:buNone/>
                      </a:pPr>
                      <a:r>
                        <a:rPr lang="en-GB" sz="1800" b="1"/>
                        <a:t>Agent Behavior Logic</a:t>
                      </a:r>
                      <a:endParaRPr lang="en-GB" sz="1800"/>
                    </a:p>
                  </a:txBody>
                  <a:tcPr marL="69069" marR="69069" marT="34534" marB="345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Rule-based (if–then, fixed heuristics)</a:t>
                      </a:r>
                      <a:endParaRPr lang="en-GB" sz="1800"/>
                    </a:p>
                  </a:txBody>
                  <a:tcPr marL="69069" marR="69069" marT="34534" marB="34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Language-based reasoning via LLM prompts</a:t>
                      </a:r>
                      <a:endParaRPr lang="en-GB" sz="1800"/>
                    </a:p>
                  </a:txBody>
                  <a:tcPr marL="69069" marR="69069" marT="34534" marB="345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39226428"/>
                  </a:ext>
                </a:extLst>
              </a:tr>
              <a:tr h="636165">
                <a:tc>
                  <a:txBody>
                    <a:bodyPr/>
                    <a:lstStyle/>
                    <a:p>
                      <a:pPr>
                        <a:buNone/>
                      </a:pPr>
                      <a:r>
                        <a:rPr lang="en-GB" sz="1800" b="1"/>
                        <a:t>Behavior Complexity</a:t>
                      </a:r>
                      <a:endParaRPr lang="en-GB" sz="1800"/>
                    </a:p>
                  </a:txBody>
                  <a:tcPr marL="69069" marR="69069" marT="34534" marB="345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Simplified, abstract</a:t>
                      </a:r>
                    </a:p>
                  </a:txBody>
                  <a:tcPr marL="69069" marR="69069" marT="34534" marB="34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Rich, human-like, context-sensitive</a:t>
                      </a:r>
                    </a:p>
                  </a:txBody>
                  <a:tcPr marL="69069" marR="69069" marT="34534" marB="345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2121000"/>
                  </a:ext>
                </a:extLst>
              </a:tr>
              <a:tr h="652357">
                <a:tc>
                  <a:txBody>
                    <a:bodyPr/>
                    <a:lstStyle/>
                    <a:p>
                      <a:pPr>
                        <a:buNone/>
                      </a:pPr>
                      <a:r>
                        <a:rPr lang="en-GB" sz="1800" b="1"/>
                        <a:t>Interaction Style</a:t>
                      </a:r>
                      <a:endParaRPr lang="en-GB" sz="1800"/>
                    </a:p>
                  </a:txBody>
                  <a:tcPr marL="69069" marR="69069" marT="34534" marB="345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Predefined scripts or logic</a:t>
                      </a:r>
                    </a:p>
                  </a:txBody>
                  <a:tcPr marL="69069" marR="69069" marT="34534" marB="34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fr-FR" sz="1800"/>
                        <a:t>Adaptive dialogues, emergent social dynamics</a:t>
                      </a:r>
                      <a:endParaRPr lang="en-US" sz="1800"/>
                    </a:p>
                  </a:txBody>
                  <a:tcPr marL="69069" marR="69069" marT="34534" marB="345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1186962"/>
                  </a:ext>
                </a:extLst>
              </a:tr>
              <a:tr h="636165">
                <a:tc>
                  <a:txBody>
                    <a:bodyPr/>
                    <a:lstStyle/>
                    <a:p>
                      <a:pPr>
                        <a:buNone/>
                      </a:pPr>
                      <a:r>
                        <a:rPr lang="en-GB" sz="1800" b="1"/>
                        <a:t>Flexibility</a:t>
                      </a:r>
                      <a:endParaRPr lang="en-GB" sz="1800"/>
                    </a:p>
                  </a:txBody>
                  <a:tcPr marL="69069" marR="69069" marT="34534" marB="345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Low — requires reprogramming</a:t>
                      </a:r>
                    </a:p>
                  </a:txBody>
                  <a:tcPr marL="69069" marR="69069" marT="34534" marB="34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ltLang="zh-CN" sz="1800"/>
                        <a:t>High — behavior changes with prompt</a:t>
                      </a:r>
                      <a:endParaRPr lang="en-GB" sz="1800"/>
                    </a:p>
                  </a:txBody>
                  <a:tcPr marL="69069" marR="69069" marT="34534" marB="345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4192592"/>
                  </a:ext>
                </a:extLst>
              </a:tr>
              <a:tr h="636165">
                <a:tc>
                  <a:txBody>
                    <a:bodyPr/>
                    <a:lstStyle/>
                    <a:p>
                      <a:pPr>
                        <a:buNone/>
                      </a:pPr>
                      <a:r>
                        <a:rPr lang="en-GB" sz="1800" b="1"/>
                        <a:t>Realism of Agents</a:t>
                      </a:r>
                      <a:endParaRPr lang="en-GB" sz="1800"/>
                    </a:p>
                  </a:txBody>
                  <a:tcPr marL="69069" marR="69069" marT="34534" marB="345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GB" sz="1800"/>
                        <a:t>Stylized or symbolic agents</a:t>
                      </a:r>
                    </a:p>
                  </a:txBody>
                  <a:tcPr marL="69069" marR="69069" marT="34534" marB="34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Agents mimic beliefs, emotions, and roles</a:t>
                      </a:r>
                    </a:p>
                  </a:txBody>
                  <a:tcPr marL="69069" marR="69069" marT="34534" marB="345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449603"/>
                  </a:ext>
                </a:extLst>
              </a:tr>
              <a:tr h="652357">
                <a:tc>
                  <a:txBody>
                    <a:bodyPr/>
                    <a:lstStyle/>
                    <a:p>
                      <a:pPr>
                        <a:buNone/>
                      </a:pPr>
                      <a:r>
                        <a:rPr lang="en-GB" sz="1800" b="1"/>
                        <a:t>Typical Use Cases</a:t>
                      </a:r>
                      <a:endParaRPr lang="en-GB" sz="1800"/>
                    </a:p>
                  </a:txBody>
                  <a:tcPr marL="69069" marR="69069" marT="34534" marB="34534"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Epidemics, traffic, spatial models</a:t>
                      </a:r>
                    </a:p>
                  </a:txBody>
                  <a:tcPr marL="69069" marR="69069" marT="34534" marB="345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800"/>
                        <a:t>Roleplay, group decision-making, institutional simulation</a:t>
                      </a:r>
                    </a:p>
                  </a:txBody>
                  <a:tcPr marL="69069" marR="69069" marT="34534" marB="34534"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3244539"/>
                  </a:ext>
                </a:extLst>
              </a:tr>
            </a:tbl>
          </a:graphicData>
        </a:graphic>
      </p:graphicFrame>
    </p:spTree>
    <p:extLst>
      <p:ext uri="{BB962C8B-B14F-4D97-AF65-F5344CB8AC3E}">
        <p14:creationId xmlns:p14="http://schemas.microsoft.com/office/powerpoint/2010/main" val="26320613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3EB04-A6E5-27DE-DE9A-A96DFA3538E4}"/>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FF31E4B0-852D-200F-80B7-6F89C9E05EEE}"/>
              </a:ext>
            </a:extLst>
          </p:cNvPr>
          <p:cNvSpPr>
            <a:spLocks noChangeArrowheads="1"/>
          </p:cNvSpPr>
          <p:nvPr/>
        </p:nvSpPr>
        <p:spPr bwMode="auto">
          <a:xfrm>
            <a:off x="988253" y="1362101"/>
            <a:ext cx="99255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altLang="zh-CN" sz="2800" b="1" dirty="0"/>
              <a:t>Social Dilemmas – What Are We Really Simulating</a:t>
            </a:r>
            <a:r>
              <a:rPr lang="zh-CN" altLang="en-US" sz="2800" b="1" dirty="0"/>
              <a:t> </a:t>
            </a:r>
            <a:r>
              <a:rPr lang="en-US" altLang="zh-CN" sz="2800" b="1" dirty="0"/>
              <a:t>in</a:t>
            </a:r>
            <a:r>
              <a:rPr lang="zh-CN" altLang="en-US" sz="2800" b="1" dirty="0"/>
              <a:t> </a:t>
            </a:r>
            <a:r>
              <a:rPr lang="en-US" altLang="zh-CN" sz="2800" b="1" dirty="0"/>
              <a:t>this</a:t>
            </a:r>
            <a:r>
              <a:rPr lang="zh-CN" altLang="en-US" sz="2800" b="1" dirty="0"/>
              <a:t> </a:t>
            </a:r>
            <a:r>
              <a:rPr lang="en-US" altLang="zh-CN" sz="2800" b="1" dirty="0"/>
              <a:t>Course?</a:t>
            </a:r>
          </a:p>
        </p:txBody>
      </p:sp>
      <p:sp>
        <p:nvSpPr>
          <p:cNvPr id="3" name="文本框 2">
            <a:extLst>
              <a:ext uri="{FF2B5EF4-FFF2-40B4-BE49-F238E27FC236}">
                <a16:creationId xmlns:a16="http://schemas.microsoft.com/office/drawing/2014/main" id="{3C5C616E-DA0F-EC5A-1EB3-78C2E679B309}"/>
              </a:ext>
            </a:extLst>
          </p:cNvPr>
          <p:cNvSpPr txBox="1"/>
          <p:nvPr/>
        </p:nvSpPr>
        <p:spPr>
          <a:xfrm>
            <a:off x="988253" y="2801035"/>
            <a:ext cx="9363765" cy="1077218"/>
          </a:xfrm>
          <a:prstGeom prst="rect">
            <a:avLst/>
          </a:prstGeom>
          <a:noFill/>
        </p:spPr>
        <p:txBody>
          <a:bodyPr wrap="square">
            <a:spAutoFit/>
          </a:bodyPr>
          <a:lstStyle/>
          <a:p>
            <a:r>
              <a:rPr lang="en-US" altLang="zh-CN" sz="3200" b="1" i="1">
                <a:solidFill>
                  <a:schemeClr val="accent2"/>
                </a:solidFill>
              </a:rPr>
              <a:t>If everyone made the best choice for themselves, would society become better?</a:t>
            </a:r>
            <a:endParaRPr lang="zh-CN" altLang="en-US" sz="3200" b="1" i="1">
              <a:solidFill>
                <a:schemeClr val="accent2"/>
              </a:solidFill>
            </a:endParaRPr>
          </a:p>
        </p:txBody>
      </p:sp>
    </p:spTree>
    <p:extLst>
      <p:ext uri="{BB962C8B-B14F-4D97-AF65-F5344CB8AC3E}">
        <p14:creationId xmlns:p14="http://schemas.microsoft.com/office/powerpoint/2010/main" val="3288216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894E2-7906-1037-A033-878CCDEB0917}"/>
            </a:ext>
          </a:extLst>
        </p:cNvPr>
        <p:cNvGrpSpPr/>
        <p:nvPr/>
      </p:nvGrpSpPr>
      <p:grpSpPr>
        <a:xfrm>
          <a:off x="0" y="0"/>
          <a:ext cx="0" cy="0"/>
          <a:chOff x="0" y="0"/>
          <a:chExt cx="0" cy="0"/>
        </a:xfrm>
      </p:grpSpPr>
      <p:sp>
        <p:nvSpPr>
          <p:cNvPr id="3" name="文本框 2">
            <a:extLst>
              <a:ext uri="{FF2B5EF4-FFF2-40B4-BE49-F238E27FC236}">
                <a16:creationId xmlns:a16="http://schemas.microsoft.com/office/drawing/2014/main" id="{DDC743C0-709B-1715-2392-E9FD84F7D117}"/>
              </a:ext>
            </a:extLst>
          </p:cNvPr>
          <p:cNvSpPr txBox="1"/>
          <p:nvPr/>
        </p:nvSpPr>
        <p:spPr>
          <a:xfrm>
            <a:off x="1092200" y="1749649"/>
            <a:ext cx="10203208" cy="461665"/>
          </a:xfrm>
          <a:prstGeom prst="rect">
            <a:avLst/>
          </a:prstGeom>
          <a:noFill/>
        </p:spPr>
        <p:txBody>
          <a:bodyPr wrap="square">
            <a:spAutoFit/>
          </a:bodyPr>
          <a:lstStyle/>
          <a:p>
            <a:r>
              <a:rPr lang="en-US" altLang="zh-CN" sz="2400" b="1"/>
              <a:t>Social Dilemma = When individual rationality leads to collective irrationality</a:t>
            </a:r>
            <a:endParaRPr lang="zh-CN" altLang="en-US" sz="2400" b="1"/>
          </a:p>
        </p:txBody>
      </p:sp>
      <p:sp>
        <p:nvSpPr>
          <p:cNvPr id="4" name="文本框 3">
            <a:extLst>
              <a:ext uri="{FF2B5EF4-FFF2-40B4-BE49-F238E27FC236}">
                <a16:creationId xmlns:a16="http://schemas.microsoft.com/office/drawing/2014/main" id="{1C005AC0-885E-48B1-B3B1-D095229FB64A}"/>
              </a:ext>
            </a:extLst>
          </p:cNvPr>
          <p:cNvSpPr txBox="1"/>
          <p:nvPr/>
        </p:nvSpPr>
        <p:spPr>
          <a:xfrm>
            <a:off x="1092200" y="2449853"/>
            <a:ext cx="6096000" cy="2251065"/>
          </a:xfrm>
          <a:prstGeom prst="rect">
            <a:avLst/>
          </a:prstGeom>
          <a:noFill/>
        </p:spPr>
        <p:txBody>
          <a:bodyPr wrap="square">
            <a:spAutoFit/>
          </a:bodyPr>
          <a:lstStyle/>
          <a:p>
            <a:pPr>
              <a:lnSpc>
                <a:spcPct val="150000"/>
              </a:lnSpc>
            </a:pPr>
            <a:r>
              <a:rPr lang="en-US" altLang="zh-CN" sz="2400"/>
              <a:t>Examples: </a:t>
            </a:r>
          </a:p>
          <a:p>
            <a:pPr marL="285750" indent="-285750">
              <a:lnSpc>
                <a:spcPct val="150000"/>
              </a:lnSpc>
              <a:buClr>
                <a:schemeClr val="accent1">
                  <a:lumMod val="50000"/>
                </a:schemeClr>
              </a:buClr>
              <a:buFont typeface="Wingdings" panose="05000000000000000000" pitchFamily="2" charset="2"/>
              <a:buChar char="n"/>
            </a:pPr>
            <a:r>
              <a:rPr lang="en-GB" altLang="zh-CN" sz="2400"/>
              <a:t>Tragedy of the Commons</a:t>
            </a:r>
            <a:endParaRPr lang="en-US" altLang="zh-CN" sz="2400"/>
          </a:p>
          <a:p>
            <a:pPr marL="285750" indent="-285750">
              <a:lnSpc>
                <a:spcPct val="150000"/>
              </a:lnSpc>
              <a:buClr>
                <a:schemeClr val="accent1">
                  <a:lumMod val="50000"/>
                </a:schemeClr>
              </a:buClr>
              <a:buFont typeface="Wingdings" panose="05000000000000000000" pitchFamily="2" charset="2"/>
              <a:buChar char="n"/>
            </a:pPr>
            <a:r>
              <a:rPr lang="en-GB" altLang="zh-CN" sz="2400"/>
              <a:t>Prisoner’s Dilemma</a:t>
            </a:r>
            <a:endParaRPr lang="en-US" altLang="zh-CN" sz="2400"/>
          </a:p>
          <a:p>
            <a:pPr marL="285750" indent="-285750">
              <a:lnSpc>
                <a:spcPct val="150000"/>
              </a:lnSpc>
              <a:buClr>
                <a:schemeClr val="accent1">
                  <a:lumMod val="50000"/>
                </a:schemeClr>
              </a:buClr>
              <a:buFont typeface="Wingdings" panose="05000000000000000000" pitchFamily="2" charset="2"/>
              <a:buChar char="n"/>
            </a:pPr>
            <a:r>
              <a:rPr lang="en-GB" altLang="zh-CN" sz="2400"/>
              <a:t>Free Rider Problem</a:t>
            </a:r>
            <a:endParaRPr lang="zh-CN" altLang="en-US" sz="2400"/>
          </a:p>
        </p:txBody>
      </p:sp>
      <p:sp>
        <p:nvSpPr>
          <p:cNvPr id="7" name="文本框 6">
            <a:extLst>
              <a:ext uri="{FF2B5EF4-FFF2-40B4-BE49-F238E27FC236}">
                <a16:creationId xmlns:a16="http://schemas.microsoft.com/office/drawing/2014/main" id="{D45DFFEE-53B8-2E4C-653B-899F0E64A32F}"/>
              </a:ext>
            </a:extLst>
          </p:cNvPr>
          <p:cNvSpPr txBox="1"/>
          <p:nvPr/>
        </p:nvSpPr>
        <p:spPr>
          <a:xfrm>
            <a:off x="1092200" y="5239792"/>
            <a:ext cx="8660296" cy="646331"/>
          </a:xfrm>
          <a:prstGeom prst="rect">
            <a:avLst/>
          </a:prstGeom>
          <a:noFill/>
        </p:spPr>
        <p:txBody>
          <a:bodyPr wrap="square">
            <a:spAutoFit/>
          </a:bodyPr>
          <a:lstStyle/>
          <a:p>
            <a:r>
              <a:rPr lang="en-US" altLang="zh-CN" sz="1800">
                <a:effectLst/>
                <a:latin typeface="Calibri" panose="020F0502020204030204" pitchFamily="34" charset="0"/>
                <a:ea typeface="Calibri" panose="020F0502020204030204" pitchFamily="34" charset="0"/>
                <a:cs typeface="Calibri" panose="020F0502020204030204" pitchFamily="34" charset="0"/>
              </a:rPr>
              <a:t>Social simulation is not about predicting individual behavior, but understanding how "individual decisions" accumulate into "systemic consequences."</a:t>
            </a:r>
          </a:p>
        </p:txBody>
      </p:sp>
    </p:spTree>
    <p:extLst>
      <p:ext uri="{BB962C8B-B14F-4D97-AF65-F5344CB8AC3E}">
        <p14:creationId xmlns:p14="http://schemas.microsoft.com/office/powerpoint/2010/main" val="294262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2FDDA-3F6A-F5AA-9197-1F82B9EC3F21}"/>
            </a:ext>
          </a:extLst>
        </p:cNvPr>
        <p:cNvGrpSpPr/>
        <p:nvPr/>
      </p:nvGrpSpPr>
      <p:grpSpPr>
        <a:xfrm>
          <a:off x="0" y="0"/>
          <a:ext cx="0" cy="0"/>
          <a:chOff x="0" y="0"/>
          <a:chExt cx="0" cy="0"/>
        </a:xfrm>
      </p:grpSpPr>
      <p:sp>
        <p:nvSpPr>
          <p:cNvPr id="5" name="Rectangle 1">
            <a:extLst>
              <a:ext uri="{FF2B5EF4-FFF2-40B4-BE49-F238E27FC236}">
                <a16:creationId xmlns:a16="http://schemas.microsoft.com/office/drawing/2014/main" id="{044D35A4-93B3-66A0-B119-F7C9838780CC}"/>
              </a:ext>
            </a:extLst>
          </p:cNvPr>
          <p:cNvSpPr>
            <a:spLocks noChangeArrowheads="1"/>
          </p:cNvSpPr>
          <p:nvPr/>
        </p:nvSpPr>
        <p:spPr bwMode="auto">
          <a:xfrm>
            <a:off x="968375" y="1176571"/>
            <a:ext cx="83545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altLang="zh-CN" sz="2800" b="1"/>
              <a:t>Tragedy of the Commons:</a:t>
            </a:r>
          </a:p>
        </p:txBody>
      </p:sp>
      <p:sp>
        <p:nvSpPr>
          <p:cNvPr id="3" name="文本框 2">
            <a:extLst>
              <a:ext uri="{FF2B5EF4-FFF2-40B4-BE49-F238E27FC236}">
                <a16:creationId xmlns:a16="http://schemas.microsoft.com/office/drawing/2014/main" id="{295B515B-4B76-FC78-5B82-B1C15D16B8FD}"/>
              </a:ext>
            </a:extLst>
          </p:cNvPr>
          <p:cNvSpPr txBox="1"/>
          <p:nvPr/>
        </p:nvSpPr>
        <p:spPr>
          <a:xfrm>
            <a:off x="1083295" y="2046953"/>
            <a:ext cx="6934270" cy="1200329"/>
          </a:xfrm>
          <a:prstGeom prst="rect">
            <a:avLst/>
          </a:prstGeom>
          <a:noFill/>
        </p:spPr>
        <p:txBody>
          <a:bodyPr wrap="square">
            <a:spAutoFit/>
          </a:bodyPr>
          <a:lstStyle/>
          <a:p>
            <a:pPr algn="just"/>
            <a:r>
              <a:rPr lang="en-US" altLang="zh-CN"/>
              <a:t>The Tragedy of the Commons is an economic theory that describes how individuals, acting in their own self-interest, can deplete shared resources, leading to negative consequences for the entire community. (Garrett Hardin, 1968)</a:t>
            </a:r>
            <a:endParaRPr lang="zh-CN" altLang="en-US"/>
          </a:p>
        </p:txBody>
      </p:sp>
      <p:sp>
        <p:nvSpPr>
          <p:cNvPr id="9" name="文本框 8">
            <a:extLst>
              <a:ext uri="{FF2B5EF4-FFF2-40B4-BE49-F238E27FC236}">
                <a16:creationId xmlns:a16="http://schemas.microsoft.com/office/drawing/2014/main" id="{28855443-AE2B-C44D-BAE0-4A00DA25F499}"/>
              </a:ext>
            </a:extLst>
          </p:cNvPr>
          <p:cNvSpPr txBox="1"/>
          <p:nvPr/>
        </p:nvSpPr>
        <p:spPr>
          <a:xfrm>
            <a:off x="1083295" y="3987983"/>
            <a:ext cx="8562009" cy="400110"/>
          </a:xfrm>
          <a:prstGeom prst="rect">
            <a:avLst/>
          </a:prstGeom>
          <a:noFill/>
        </p:spPr>
        <p:txBody>
          <a:bodyPr wrap="square">
            <a:spAutoFit/>
          </a:bodyPr>
          <a:lstStyle/>
          <a:p>
            <a:r>
              <a:rPr lang="zh-CN" altLang="en-US" sz="2000" b="1"/>
              <a:t>‘Public resources’ → ‘Individual optimum’ ≠ ‘System optimum’</a:t>
            </a:r>
          </a:p>
        </p:txBody>
      </p:sp>
      <p:graphicFrame>
        <p:nvGraphicFramePr>
          <p:cNvPr id="11" name="表格 10">
            <a:extLst>
              <a:ext uri="{FF2B5EF4-FFF2-40B4-BE49-F238E27FC236}">
                <a16:creationId xmlns:a16="http://schemas.microsoft.com/office/drawing/2014/main" id="{D20CBC94-D679-E2A5-1125-881F41E38120}"/>
              </a:ext>
            </a:extLst>
          </p:cNvPr>
          <p:cNvGraphicFramePr>
            <a:graphicFrameLocks noGrp="1"/>
          </p:cNvGraphicFramePr>
          <p:nvPr>
            <p:extLst>
              <p:ext uri="{D42A27DB-BD31-4B8C-83A1-F6EECF244321}">
                <p14:modId xmlns:p14="http://schemas.microsoft.com/office/powerpoint/2010/main" val="2695554790"/>
              </p:ext>
            </p:extLst>
          </p:nvPr>
        </p:nvGraphicFramePr>
        <p:xfrm>
          <a:off x="1156182" y="4543630"/>
          <a:ext cx="10025411" cy="1530448"/>
        </p:xfrm>
        <a:graphic>
          <a:graphicData uri="http://schemas.openxmlformats.org/drawingml/2006/table">
            <a:tbl>
              <a:tblPr/>
              <a:tblGrid>
                <a:gridCol w="3726723">
                  <a:extLst>
                    <a:ext uri="{9D8B030D-6E8A-4147-A177-3AD203B41FA5}">
                      <a16:colId xmlns:a16="http://schemas.microsoft.com/office/drawing/2014/main" val="2047258643"/>
                    </a:ext>
                  </a:extLst>
                </a:gridCol>
                <a:gridCol w="3149344">
                  <a:extLst>
                    <a:ext uri="{9D8B030D-6E8A-4147-A177-3AD203B41FA5}">
                      <a16:colId xmlns:a16="http://schemas.microsoft.com/office/drawing/2014/main" val="4220395345"/>
                    </a:ext>
                  </a:extLst>
                </a:gridCol>
                <a:gridCol w="3149344">
                  <a:extLst>
                    <a:ext uri="{9D8B030D-6E8A-4147-A177-3AD203B41FA5}">
                      <a16:colId xmlns:a16="http://schemas.microsoft.com/office/drawing/2014/main" val="1760790499"/>
                    </a:ext>
                  </a:extLst>
                </a:gridCol>
              </a:tblGrid>
              <a:tr h="382612">
                <a:tc>
                  <a:txBody>
                    <a:bodyPr/>
                    <a:lstStyle/>
                    <a:p>
                      <a:pPr algn="l">
                        <a:buNone/>
                      </a:pPr>
                      <a:r>
                        <a:rPr lang="en-GB" sz="1700" b="1">
                          <a:solidFill>
                            <a:schemeClr val="tx1"/>
                          </a:solidFill>
                          <a:effectLst/>
                        </a:rPr>
                        <a:t>Case</a:t>
                      </a:r>
                    </a:p>
                  </a:txBody>
                  <a:tcPr marL="87177"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None/>
                      </a:pPr>
                      <a:r>
                        <a:rPr lang="en-GB" sz="1700" b="1">
                          <a:solidFill>
                            <a:schemeClr val="tx1"/>
                          </a:solidFill>
                          <a:effectLst/>
                        </a:rPr>
                        <a:t>Individual Rationality</a:t>
                      </a:r>
                    </a:p>
                  </a:txBody>
                  <a:tcPr marL="60540"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None/>
                      </a:pPr>
                      <a:r>
                        <a:rPr lang="en-GB" sz="1700" b="1">
                          <a:solidFill>
                            <a:schemeClr val="tx1"/>
                          </a:solidFill>
                          <a:effectLst/>
                        </a:rPr>
                        <a:t>Collective Consequence</a:t>
                      </a:r>
                    </a:p>
                  </a:txBody>
                  <a:tcPr marL="60540"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2354240"/>
                  </a:ext>
                </a:extLst>
              </a:tr>
              <a:tr h="382612">
                <a:tc>
                  <a:txBody>
                    <a:bodyPr/>
                    <a:lstStyle/>
                    <a:p>
                      <a:pPr>
                        <a:buNone/>
                      </a:pPr>
                      <a:r>
                        <a:rPr lang="en-GB" sz="1700">
                          <a:solidFill>
                            <a:schemeClr val="tx1"/>
                          </a:solidFill>
                          <a:effectLst/>
                        </a:rPr>
                        <a:t>Environmental Pollution</a:t>
                      </a:r>
                    </a:p>
                  </a:txBody>
                  <a:tcPr marL="87177"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sz="1700">
                          <a:solidFill>
                            <a:schemeClr val="tx1"/>
                          </a:solidFill>
                          <a:effectLst/>
                        </a:rPr>
                        <a:t>Corporate Emissions</a:t>
                      </a:r>
                    </a:p>
                  </a:txBody>
                  <a:tcPr marL="60540"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sz="1700">
                          <a:solidFill>
                            <a:schemeClr val="tx1"/>
                          </a:solidFill>
                          <a:effectLst/>
                        </a:rPr>
                        <a:t>Global Warming</a:t>
                      </a:r>
                    </a:p>
                  </a:txBody>
                  <a:tcPr marL="60540"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9665561"/>
                  </a:ext>
                </a:extLst>
              </a:tr>
              <a:tr h="382612">
                <a:tc>
                  <a:txBody>
                    <a:bodyPr/>
                    <a:lstStyle/>
                    <a:p>
                      <a:pPr>
                        <a:buNone/>
                      </a:pPr>
                      <a:r>
                        <a:rPr lang="en-GB" sz="1700">
                          <a:solidFill>
                            <a:schemeClr val="tx1"/>
                          </a:solidFill>
                          <a:effectLst/>
                        </a:rPr>
                        <a:t>Fake News Spread</a:t>
                      </a:r>
                    </a:p>
                  </a:txBody>
                  <a:tcPr marL="87177"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sz="1700">
                          <a:solidFill>
                            <a:schemeClr val="tx1"/>
                          </a:solidFill>
                          <a:effectLst/>
                        </a:rPr>
                        <a:t>Liking/Sharing</a:t>
                      </a:r>
                    </a:p>
                  </a:txBody>
                  <a:tcPr marL="60540"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sz="1700">
                          <a:solidFill>
                            <a:schemeClr val="tx1"/>
                          </a:solidFill>
                          <a:effectLst/>
                        </a:rPr>
                        <a:t>Public Misinformation</a:t>
                      </a:r>
                    </a:p>
                  </a:txBody>
                  <a:tcPr marL="60540"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8665601"/>
                  </a:ext>
                </a:extLst>
              </a:tr>
              <a:tr h="382612">
                <a:tc>
                  <a:txBody>
                    <a:bodyPr/>
                    <a:lstStyle/>
                    <a:p>
                      <a:pPr>
                        <a:buNone/>
                      </a:pPr>
                      <a:r>
                        <a:rPr lang="en-GB" sz="1700">
                          <a:solidFill>
                            <a:schemeClr val="tx1"/>
                          </a:solidFill>
                          <a:effectLst/>
                        </a:rPr>
                        <a:t>Ride-hailing Competition</a:t>
                      </a:r>
                    </a:p>
                  </a:txBody>
                  <a:tcPr marL="87177"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sz="1700">
                          <a:solidFill>
                            <a:schemeClr val="tx1"/>
                          </a:solidFill>
                          <a:effectLst/>
                        </a:rPr>
                        <a:t>Fast Order Acceptance</a:t>
                      </a:r>
                    </a:p>
                  </a:txBody>
                  <a:tcPr marL="60540"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GB" sz="1700">
                          <a:solidFill>
                            <a:schemeClr val="tx1"/>
                          </a:solidFill>
                          <a:effectLst/>
                        </a:rPr>
                        <a:t>Urban Congestion</a:t>
                      </a:r>
                    </a:p>
                  </a:txBody>
                  <a:tcPr marL="60540" marR="60540" marT="60540" marB="605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01045919"/>
                  </a:ext>
                </a:extLst>
              </a:tr>
            </a:tbl>
          </a:graphicData>
        </a:graphic>
      </p:graphicFrame>
      <p:sp>
        <p:nvSpPr>
          <p:cNvPr id="12" name="AutoShape 2">
            <a:extLst>
              <a:ext uri="{FF2B5EF4-FFF2-40B4-BE49-F238E27FC236}">
                <a16:creationId xmlns:a16="http://schemas.microsoft.com/office/drawing/2014/main" id="{4FFA97F1-4549-0224-9952-15E25AB78C1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40E8FBA6-8317-979C-34B6-48953714AF0B}"/>
              </a:ext>
            </a:extLst>
          </p:cNvPr>
          <p:cNvPicPr>
            <a:picLocks noChangeAspect="1"/>
          </p:cNvPicPr>
          <p:nvPr/>
        </p:nvPicPr>
        <p:blipFill>
          <a:blip r:embed="rId3"/>
          <a:stretch>
            <a:fillRect/>
          </a:stretch>
        </p:blipFill>
        <p:spPr>
          <a:xfrm>
            <a:off x="8723967" y="698943"/>
            <a:ext cx="2384738" cy="3641495"/>
          </a:xfrm>
          <a:prstGeom prst="rect">
            <a:avLst/>
          </a:prstGeom>
        </p:spPr>
      </p:pic>
    </p:spTree>
    <p:extLst>
      <p:ext uri="{BB962C8B-B14F-4D97-AF65-F5344CB8AC3E}">
        <p14:creationId xmlns:p14="http://schemas.microsoft.com/office/powerpoint/2010/main" val="3484427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9B44A-B84C-5624-7719-8FD28F859EFD}"/>
            </a:ext>
          </a:extLst>
        </p:cNvPr>
        <p:cNvGrpSpPr/>
        <p:nvPr/>
      </p:nvGrpSpPr>
      <p:grpSpPr>
        <a:xfrm>
          <a:off x="0" y="0"/>
          <a:ext cx="0" cy="0"/>
          <a:chOff x="0" y="0"/>
          <a:chExt cx="0" cy="0"/>
        </a:xfrm>
      </p:grpSpPr>
      <p:pic>
        <p:nvPicPr>
          <p:cNvPr id="7" name="What is the tragedy of the commons - Nicholas Amendolare">
            <a:hlinkClick r:id="" action="ppaction://media"/>
            <a:extLst>
              <a:ext uri="{FF2B5EF4-FFF2-40B4-BE49-F238E27FC236}">
                <a16:creationId xmlns:a16="http://schemas.microsoft.com/office/drawing/2014/main" id="{9EB2E86F-1E4D-8651-7974-1346DCBEF15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1"/>
          </a:xfrm>
          <a:prstGeom prst="rect">
            <a:avLst/>
          </a:prstGeom>
          <a:ln>
            <a:solidFill>
              <a:schemeClr val="accent6">
                <a:lumMod val="75000"/>
              </a:schemeClr>
            </a:solidFill>
          </a:ln>
        </p:spPr>
      </p:pic>
    </p:spTree>
    <p:extLst>
      <p:ext uri="{BB962C8B-B14F-4D97-AF65-F5344CB8AC3E}">
        <p14:creationId xmlns:p14="http://schemas.microsoft.com/office/powerpoint/2010/main" val="3821671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792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CF910-792F-AF12-AF8D-6E6443497FDE}"/>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96FEB23F-A005-4472-08C8-2E6B9FDEB5B0}"/>
              </a:ext>
            </a:extLst>
          </p:cNvPr>
          <p:cNvSpPr txBox="1"/>
          <p:nvPr/>
        </p:nvSpPr>
        <p:spPr>
          <a:xfrm>
            <a:off x="3882353" y="2868580"/>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Course</a:t>
            </a:r>
            <a:r>
              <a:rPr lang="zh-CN" altLang="en-US" sz="4000" b="1" dirty="0">
                <a:effectLst/>
                <a:latin typeface="Calibri" panose="020F0502020204030204" pitchFamily="34" charset="0"/>
                <a:ea typeface="Calibri" panose="020F0502020204030204" pitchFamily="34" charset="0"/>
                <a:cs typeface="Calibri" panose="020F0502020204030204" pitchFamily="34" charset="0"/>
              </a:rPr>
              <a:t> </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Logistics</a:t>
            </a:r>
            <a:endParaRPr lang="zh-CN" altLang="en-US" sz="4000" dirty="0"/>
          </a:p>
        </p:txBody>
      </p:sp>
    </p:spTree>
    <p:extLst>
      <p:ext uri="{BB962C8B-B14F-4D97-AF65-F5344CB8AC3E}">
        <p14:creationId xmlns:p14="http://schemas.microsoft.com/office/powerpoint/2010/main" val="1490828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C2781-825A-33FF-5F17-C6A7DAAFF7FE}"/>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E90AD7A-51D1-E59E-D87C-26C1BF3468CC}"/>
              </a:ext>
            </a:extLst>
          </p:cNvPr>
          <p:cNvSpPr txBox="1"/>
          <p:nvPr/>
        </p:nvSpPr>
        <p:spPr>
          <a:xfrm>
            <a:off x="971819" y="1334752"/>
            <a:ext cx="5171595" cy="707886"/>
          </a:xfrm>
          <a:prstGeom prst="rect">
            <a:avLst/>
          </a:prstGeom>
          <a:noFill/>
        </p:spPr>
        <p:txBody>
          <a:bodyPr wrap="square">
            <a:spAutoFit/>
          </a:bodyPr>
          <a:lstStyle/>
          <a:p>
            <a:r>
              <a:rPr lang="en-US" altLang="zh-CN" sz="4000" b="1">
                <a:effectLst/>
                <a:latin typeface="Calibri" panose="020F0502020204030204" pitchFamily="34" charset="0"/>
                <a:ea typeface="Calibri" panose="020F0502020204030204" pitchFamily="34" charset="0"/>
                <a:cs typeface="Calibri" panose="020F0502020204030204" pitchFamily="34" charset="0"/>
              </a:rPr>
              <a:t>Course Overview:</a:t>
            </a:r>
            <a:endParaRPr lang="zh-CN" altLang="en-US" sz="4000"/>
          </a:p>
        </p:txBody>
      </p:sp>
      <p:sp>
        <p:nvSpPr>
          <p:cNvPr id="8" name="文本框 7">
            <a:extLst>
              <a:ext uri="{FF2B5EF4-FFF2-40B4-BE49-F238E27FC236}">
                <a16:creationId xmlns:a16="http://schemas.microsoft.com/office/drawing/2014/main" id="{CA6C3B9E-61B9-F80B-32EB-549C1A696E60}"/>
              </a:ext>
            </a:extLst>
          </p:cNvPr>
          <p:cNvSpPr txBox="1"/>
          <p:nvPr/>
        </p:nvSpPr>
        <p:spPr>
          <a:xfrm>
            <a:off x="894951" y="2174374"/>
            <a:ext cx="9490995" cy="3785652"/>
          </a:xfrm>
          <a:prstGeom prst="rect">
            <a:avLst/>
          </a:prstGeom>
          <a:noFill/>
        </p:spPr>
        <p:txBody>
          <a:bodyPr wrap="square">
            <a:spAutoFit/>
          </a:bodyPr>
          <a:lstStyle/>
          <a:p>
            <a:pPr marL="285750" indent="-285750" algn="just">
              <a:buClr>
                <a:schemeClr val="accent1">
                  <a:lumMod val="50000"/>
                </a:schemeClr>
              </a:buClr>
              <a:buFont typeface="Wingdings" panose="05000000000000000000" pitchFamily="2" charset="2"/>
              <a:buChar char="n"/>
            </a:pPr>
            <a:r>
              <a:rPr lang="en-US" altLang="zh-CN" sz="2000" b="1" dirty="0">
                <a:effectLst/>
                <a:latin typeface="Calibri" panose="020F0502020204030204" pitchFamily="34" charset="0"/>
                <a:ea typeface="Calibri" panose="020F0502020204030204" pitchFamily="34" charset="0"/>
                <a:cs typeface="Calibri" panose="020F0502020204030204" pitchFamily="34" charset="0"/>
              </a:rPr>
              <a:t>Interdisciplinary &amp; Hands-on: </a:t>
            </a:r>
          </a:p>
          <a:p>
            <a:pPr marL="288000" algn="just">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Use ABM and LLM APIs to simulate complex social behaviors.</a:t>
            </a:r>
          </a:p>
          <a:p>
            <a:pPr marL="285750" indent="-285750" algn="just">
              <a:buClr>
                <a:schemeClr val="accent1">
                  <a:lumMod val="50000"/>
                </a:schemeClr>
              </a:buClr>
              <a:buFont typeface="Wingdings" panose="05000000000000000000" pitchFamily="2" charset="2"/>
              <a:buChar char="n"/>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chemeClr val="accent1">
                  <a:lumMod val="50000"/>
                </a:schemeClr>
              </a:buClr>
              <a:buFont typeface="Wingdings" panose="05000000000000000000" pitchFamily="2" charset="2"/>
              <a:buChar char="n"/>
            </a:pPr>
            <a:r>
              <a:rPr lang="en-US" altLang="zh-CN" sz="2000" b="1" dirty="0">
                <a:effectLst/>
                <a:latin typeface="Calibri" panose="020F0502020204030204" pitchFamily="34" charset="0"/>
                <a:ea typeface="Calibri" panose="020F0502020204030204" pitchFamily="34" charset="0"/>
                <a:cs typeface="Calibri" panose="020F0502020204030204" pitchFamily="34" charset="0"/>
              </a:rPr>
              <a:t>Core Case Study: </a:t>
            </a:r>
          </a:p>
          <a:p>
            <a:pPr marL="288000" algn="just">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City model where agents prefer mid-density but crowd into overpopulated areas →shows   tension between </a:t>
            </a:r>
            <a:r>
              <a:rPr lang="en-US" altLang="zh-CN" sz="2000" b="1" dirty="0">
                <a:effectLst/>
                <a:latin typeface="Calibri" panose="020F0502020204030204" pitchFamily="34" charset="0"/>
                <a:ea typeface="Calibri" panose="020F0502020204030204" pitchFamily="34" charset="0"/>
                <a:cs typeface="Calibri" panose="020F0502020204030204" pitchFamily="34" charset="0"/>
              </a:rPr>
              <a:t>individual vs. collective rationality</a:t>
            </a:r>
            <a:r>
              <a:rPr lang="en-US" altLang="zh-CN" sz="2000" dirty="0">
                <a:effectLst/>
                <a:latin typeface="Calibri" panose="020F0502020204030204" pitchFamily="34" charset="0"/>
                <a:ea typeface="Calibri" panose="020F0502020204030204" pitchFamily="34" charset="0"/>
                <a:cs typeface="Calibri" panose="020F0502020204030204" pitchFamily="34" charset="0"/>
              </a:rPr>
              <a:t>.</a:t>
            </a:r>
          </a:p>
          <a:p>
            <a:pPr marL="285750" indent="-285750" algn="just">
              <a:buClr>
                <a:schemeClr val="accent1">
                  <a:lumMod val="50000"/>
                </a:schemeClr>
              </a:buClr>
              <a:buFont typeface="Wingdings" panose="05000000000000000000" pitchFamily="2" charset="2"/>
              <a:buChar char="n"/>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chemeClr val="accent1">
                  <a:lumMod val="50000"/>
                </a:schemeClr>
              </a:buClr>
              <a:buFont typeface="Wingdings" panose="05000000000000000000" pitchFamily="2" charset="2"/>
              <a:buChar char="n"/>
            </a:pPr>
            <a:r>
              <a:rPr lang="en-US" altLang="zh-CN" sz="2000" b="1" dirty="0">
                <a:effectLst/>
                <a:latin typeface="Calibri" panose="020F0502020204030204" pitchFamily="34" charset="0"/>
                <a:ea typeface="Calibri" panose="020F0502020204030204" pitchFamily="34" charset="0"/>
                <a:cs typeface="Calibri" panose="020F0502020204030204" pitchFamily="34" charset="0"/>
              </a:rPr>
              <a:t>Key Themes: </a:t>
            </a:r>
          </a:p>
          <a:p>
            <a:pPr marL="288000" algn="just">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Emergence, heterogeneity (altruism, demographics, communication), and policy effects.</a:t>
            </a:r>
          </a:p>
          <a:p>
            <a:pPr marL="285750" indent="-285750" algn="just">
              <a:buClr>
                <a:schemeClr val="accent1">
                  <a:lumMod val="50000"/>
                </a:schemeClr>
              </a:buClr>
              <a:buFont typeface="Wingdings" panose="05000000000000000000" pitchFamily="2" charset="2"/>
              <a:buChar char="n"/>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marL="285750" indent="-285750" algn="just">
              <a:buClr>
                <a:schemeClr val="accent1">
                  <a:lumMod val="50000"/>
                </a:schemeClr>
              </a:buClr>
              <a:buFont typeface="Wingdings" panose="05000000000000000000" pitchFamily="2" charset="2"/>
              <a:buChar char="n"/>
            </a:pPr>
            <a:r>
              <a:rPr lang="en-US" altLang="zh-CN" sz="2000" b="1" dirty="0">
                <a:effectLst/>
                <a:latin typeface="Calibri" panose="020F0502020204030204" pitchFamily="34" charset="0"/>
                <a:ea typeface="Calibri" panose="020F0502020204030204" pitchFamily="34" charset="0"/>
                <a:cs typeface="Calibri" panose="020F0502020204030204" pitchFamily="34" charset="0"/>
              </a:rPr>
              <a:t>Learning Format: </a:t>
            </a:r>
          </a:p>
          <a:p>
            <a:pPr marL="288000" algn="just">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Lectures + Labs + 14-week team project → code, analyze, and present.</a:t>
            </a:r>
          </a:p>
        </p:txBody>
      </p:sp>
    </p:spTree>
    <p:extLst>
      <p:ext uri="{BB962C8B-B14F-4D97-AF65-F5344CB8AC3E}">
        <p14:creationId xmlns:p14="http://schemas.microsoft.com/office/powerpoint/2010/main" val="4184923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D092-C117-9AC8-E2B9-0529FEC73028}"/>
              </a:ext>
            </a:extLst>
          </p:cNvPr>
          <p:cNvSpPr>
            <a:spLocks noGrp="1"/>
          </p:cNvSpPr>
          <p:nvPr>
            <p:ph type="title"/>
          </p:nvPr>
        </p:nvSpPr>
        <p:spPr>
          <a:xfrm>
            <a:off x="838200" y="1109272"/>
            <a:ext cx="10515600" cy="776288"/>
          </a:xfrm>
        </p:spPr>
        <p:txBody>
          <a:bodyPr/>
          <a:lstStyle/>
          <a:p>
            <a:r>
              <a:rPr lang="en-US" sz="4000" b="1" dirty="0">
                <a:latin typeface="Calibri" panose="020F0502020204030204" pitchFamily="34" charset="0"/>
                <a:cs typeface="Calibri" panose="020F0502020204030204" pitchFamily="34" charset="0"/>
              </a:rPr>
              <a:t>What is This Course, Really?</a:t>
            </a:r>
          </a:p>
        </p:txBody>
      </p:sp>
      <p:sp>
        <p:nvSpPr>
          <p:cNvPr id="3" name="Content Placeholder 2">
            <a:extLst>
              <a:ext uri="{FF2B5EF4-FFF2-40B4-BE49-F238E27FC236}">
                <a16:creationId xmlns:a16="http://schemas.microsoft.com/office/drawing/2014/main" id="{FE4ECF8B-563F-B58D-01FA-3E70C79B8E0D}"/>
              </a:ext>
            </a:extLst>
          </p:cNvPr>
          <p:cNvSpPr>
            <a:spLocks noGrp="1"/>
          </p:cNvSpPr>
          <p:nvPr>
            <p:ph idx="1"/>
          </p:nvPr>
        </p:nvSpPr>
        <p:spPr>
          <a:xfrm>
            <a:off x="838200" y="2506662"/>
            <a:ext cx="10515600" cy="4351338"/>
          </a:xfrm>
        </p:spPr>
        <p:txBody>
          <a:bodyPr/>
          <a:lstStyle/>
          <a:p>
            <a:r>
              <a:rPr lang="en-US" b="1" dirty="0"/>
              <a:t>This course is NOT:</a:t>
            </a:r>
            <a:r>
              <a:rPr lang="en-US" dirty="0"/>
              <a:t> A deep dive into complex math or advanced coding.</a:t>
            </a:r>
          </a:p>
          <a:p>
            <a:r>
              <a:rPr lang="en-US" b="1" dirty="0"/>
              <a:t>This course IS:</a:t>
            </a:r>
            <a:r>
              <a:rPr lang="en-US" dirty="0"/>
              <a:t> A hands-on, practical guide to using modern AI tools (LLMs) to ask and answer big social science questions.</a:t>
            </a:r>
          </a:p>
          <a:p>
            <a:r>
              <a:rPr lang="en-US" b="1" dirty="0"/>
              <a:t>Key Message:</a:t>
            </a:r>
            <a:r>
              <a:rPr lang="en-US" dirty="0"/>
              <a:t> "You will learn by doing. No prior experience needed."</a:t>
            </a:r>
          </a:p>
          <a:p>
            <a:endParaRPr lang="en-US" dirty="0"/>
          </a:p>
        </p:txBody>
      </p:sp>
    </p:spTree>
    <p:extLst>
      <p:ext uri="{BB962C8B-B14F-4D97-AF65-F5344CB8AC3E}">
        <p14:creationId xmlns:p14="http://schemas.microsoft.com/office/powerpoint/2010/main" val="3907165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318F-0C1E-EE04-5AE4-222664EC901C}"/>
              </a:ext>
            </a:extLst>
          </p:cNvPr>
          <p:cNvSpPr>
            <a:spLocks noGrp="1"/>
          </p:cNvSpPr>
          <p:nvPr>
            <p:ph type="title"/>
          </p:nvPr>
        </p:nvSpPr>
        <p:spPr>
          <a:xfrm>
            <a:off x="838200" y="864524"/>
            <a:ext cx="10515600" cy="826164"/>
          </a:xfrm>
        </p:spPr>
        <p:txBody>
          <a:bodyPr/>
          <a:lstStyle/>
          <a:p>
            <a:r>
              <a:rPr lang="en-US" sz="4000" b="1" dirty="0">
                <a:latin typeface="Calibri" panose="020F0502020204030204" pitchFamily="34" charset="0"/>
                <a:cs typeface="Calibri" panose="020F0502020204030204" pitchFamily="34" charset="0"/>
              </a:rPr>
              <a:t>How You Will Learn: Course Structure</a:t>
            </a:r>
          </a:p>
        </p:txBody>
      </p:sp>
      <p:sp>
        <p:nvSpPr>
          <p:cNvPr id="3" name="Content Placeholder 2">
            <a:extLst>
              <a:ext uri="{FF2B5EF4-FFF2-40B4-BE49-F238E27FC236}">
                <a16:creationId xmlns:a16="http://schemas.microsoft.com/office/drawing/2014/main" id="{1500F114-1E49-C206-7852-0A9CE80DBF1E}"/>
              </a:ext>
            </a:extLst>
          </p:cNvPr>
          <p:cNvSpPr>
            <a:spLocks noGrp="1"/>
          </p:cNvSpPr>
          <p:nvPr>
            <p:ph idx="1"/>
          </p:nvPr>
        </p:nvSpPr>
        <p:spPr/>
        <p:txBody>
          <a:bodyPr/>
          <a:lstStyle/>
          <a:p>
            <a:r>
              <a:rPr lang="en-US" b="1" dirty="0"/>
              <a:t>Lecture Sessions:</a:t>
            </a:r>
          </a:p>
          <a:p>
            <a:pPr marL="514350" indent="-514350">
              <a:buFont typeface="+mj-lt"/>
              <a:buAutoNum type="arabicParenR"/>
            </a:pPr>
            <a:r>
              <a:rPr lang="en-US" dirty="0"/>
              <a:t>Big ideas, concepts, and social science theory.</a:t>
            </a:r>
          </a:p>
          <a:p>
            <a:pPr marL="514350" indent="-514350">
              <a:buFont typeface="+mj-lt"/>
              <a:buAutoNum type="arabicParenR"/>
            </a:pPr>
            <a:r>
              <a:rPr lang="en-US" dirty="0"/>
              <a:t>Guidance on projects and assignments.</a:t>
            </a:r>
          </a:p>
          <a:p>
            <a:r>
              <a:rPr lang="en-US" b="1" dirty="0"/>
              <a:t>Lab Sessions</a:t>
            </a:r>
            <a:r>
              <a:rPr lang="zh-CN" altLang="en-US" b="1" dirty="0"/>
              <a:t>：</a:t>
            </a:r>
            <a:endParaRPr lang="en-US" b="1" dirty="0"/>
          </a:p>
          <a:p>
            <a:pPr marL="514350" indent="-514350">
              <a:buFont typeface="+mj-lt"/>
              <a:buAutoNum type="arabicParenR"/>
            </a:pPr>
            <a:r>
              <a:rPr lang="en-US" dirty="0"/>
              <a:t>Hands-on, practical skill-building.</a:t>
            </a:r>
          </a:p>
          <a:p>
            <a:pPr marL="514350" indent="-514350">
              <a:buFont typeface="+mj-lt"/>
              <a:buAutoNum type="arabicParenR"/>
            </a:pPr>
            <a:r>
              <a:rPr lang="en-US" dirty="0"/>
              <a:t>Step-by-step coding in Python &amp; using AI APIs.</a:t>
            </a:r>
          </a:p>
          <a:p>
            <a:pPr marL="514350" indent="-514350">
              <a:buFont typeface="+mj-lt"/>
              <a:buAutoNum type="arabicParenR"/>
            </a:pPr>
            <a:r>
              <a:rPr lang="en-US" dirty="0"/>
              <a:t>In-class work time with support.</a:t>
            </a:r>
          </a:p>
          <a:p>
            <a:pPr marL="0" indent="0">
              <a:buNone/>
            </a:pPr>
            <a:endParaRPr lang="en-US" dirty="0"/>
          </a:p>
          <a:p>
            <a:endParaRPr lang="en-US" dirty="0"/>
          </a:p>
        </p:txBody>
      </p:sp>
    </p:spTree>
    <p:extLst>
      <p:ext uri="{BB962C8B-B14F-4D97-AF65-F5344CB8AC3E}">
        <p14:creationId xmlns:p14="http://schemas.microsoft.com/office/powerpoint/2010/main" val="1566051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DF4A7CF4-F7E4-D0C7-8C9B-0CAA2E09E1F9}"/>
              </a:ext>
            </a:extLst>
          </p:cNvPr>
          <p:cNvSpPr txBox="1"/>
          <p:nvPr/>
        </p:nvSpPr>
        <p:spPr>
          <a:xfrm>
            <a:off x="971819" y="1334752"/>
            <a:ext cx="6930235"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Group Discussion Room</a:t>
            </a:r>
            <a:endParaRPr lang="zh-CN" altLang="en-US" sz="4000" dirty="0"/>
          </a:p>
        </p:txBody>
      </p:sp>
      <p:pic>
        <p:nvPicPr>
          <p:cNvPr id="1026" name="Picture 2" descr="downloadImg">
            <a:extLst>
              <a:ext uri="{FF2B5EF4-FFF2-40B4-BE49-F238E27FC236}">
                <a16:creationId xmlns:a16="http://schemas.microsoft.com/office/drawing/2014/main" id="{885CB706-15A9-4E1A-A75B-4457F9904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514" y="1085078"/>
            <a:ext cx="4087116" cy="286098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53F235DB-D914-ECC6-08CC-A5C91E3461E2}"/>
              </a:ext>
            </a:extLst>
          </p:cNvPr>
          <p:cNvSpPr txBox="1"/>
          <p:nvPr/>
        </p:nvSpPr>
        <p:spPr>
          <a:xfrm>
            <a:off x="903579" y="2420034"/>
            <a:ext cx="10496926" cy="3785652"/>
          </a:xfrm>
          <a:prstGeom prst="rect">
            <a:avLst/>
          </a:prstGeom>
          <a:noFill/>
        </p:spPr>
        <p:txBody>
          <a:bodyPr wrap="square">
            <a:spAutoFit/>
          </a:bodyPr>
          <a:lstStyle/>
          <a:p>
            <a:pPr algn="just">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 </a:t>
            </a:r>
            <a:r>
              <a:rPr lang="en-US" altLang="zh-CN" sz="2000" b="1" dirty="0">
                <a:effectLst/>
                <a:latin typeface="Calibri" panose="020F0502020204030204" pitchFamily="34" charset="0"/>
                <a:ea typeface="Calibri" panose="020F0502020204030204" pitchFamily="34" charset="0"/>
                <a:cs typeface="Calibri" panose="020F0502020204030204" pitchFamily="34" charset="0"/>
              </a:rPr>
              <a:t>Classroom Allocation:</a:t>
            </a:r>
          </a:p>
          <a:p>
            <a:pPr marL="285750" indent="-285750" algn="just">
              <a:buClr>
                <a:schemeClr val="accent1">
                  <a:lumMod val="50000"/>
                </a:schemeClr>
              </a:buClr>
              <a:buFont typeface="Wingdings" panose="05000000000000000000" pitchFamily="2" charset="2"/>
              <a:buChar char="n"/>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TD111, TD113, TD114, and TD115 (TD Building, First Floor)</a:t>
            </a:r>
          </a:p>
          <a:p>
            <a:pPr marL="285750" indent="-285750" algn="just">
              <a:buClr>
                <a:schemeClr val="accent1">
                  <a:lumMod val="50000"/>
                </a:schemeClr>
              </a:buClr>
              <a:buFont typeface="Wingdings" panose="05000000000000000000" pitchFamily="2" charset="2"/>
              <a:buChar char="n"/>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classroom layouts (40 seats)</a:t>
            </a:r>
          </a:p>
          <a:p>
            <a:pPr marL="285750" indent="-285750" algn="just">
              <a:buClr>
                <a:schemeClr val="accent1">
                  <a:lumMod val="50000"/>
                </a:schemeClr>
              </a:buClr>
              <a:buFont typeface="Wingdings" panose="05000000000000000000" pitchFamily="2" charset="2"/>
              <a:buChar char="n"/>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just">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 </a:t>
            </a:r>
            <a:r>
              <a:rPr lang="en-US" altLang="zh-CN" sz="2000" b="1" dirty="0">
                <a:effectLst/>
                <a:latin typeface="Calibri" panose="020F0502020204030204" pitchFamily="34" charset="0"/>
                <a:ea typeface="Calibri" panose="020F0502020204030204" pitchFamily="34" charset="0"/>
                <a:cs typeface="Calibri" panose="020F0502020204030204" pitchFamily="34" charset="0"/>
              </a:rPr>
              <a:t>Available Hours:</a:t>
            </a:r>
          </a:p>
          <a:p>
            <a:pPr marL="285750" indent="-285750" algn="just">
              <a:buClr>
                <a:schemeClr val="accent1">
                  <a:lumMod val="50000"/>
                </a:schemeClr>
              </a:buClr>
              <a:buFont typeface="Wingdings" panose="05000000000000000000" pitchFamily="2" charset="2"/>
              <a:buChar char="n"/>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Throughout AY2025-26 Term 1: Monday to Friday, 6:00 PM - 9:00 PM</a:t>
            </a:r>
          </a:p>
          <a:p>
            <a:pPr marL="285750" indent="-285750" algn="just">
              <a:buClr>
                <a:schemeClr val="accent1">
                  <a:lumMod val="50000"/>
                </a:schemeClr>
              </a:buClr>
              <a:buFont typeface="Wingdings" panose="05000000000000000000" pitchFamily="2" charset="2"/>
              <a:buChar char="n"/>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just">
              <a:buClr>
                <a:schemeClr val="accent1">
                  <a:lumMod val="50000"/>
                </a:schemeClr>
              </a:buClr>
            </a:pPr>
            <a:r>
              <a:rPr lang="en-US" altLang="zh-CN" sz="2000" dirty="0">
                <a:latin typeface="Calibri" panose="020F0502020204030204" pitchFamily="34" charset="0"/>
                <a:ea typeface="Calibri" panose="020F0502020204030204" pitchFamily="34" charset="0"/>
                <a:cs typeface="Calibri" panose="020F0502020204030204" pitchFamily="34" charset="0"/>
              </a:rPr>
              <a:t>📅</a:t>
            </a:r>
            <a:r>
              <a:rPr lang="en-US" altLang="zh-CN" sz="2000" b="1" dirty="0">
                <a:latin typeface="Calibri" panose="020F0502020204030204" pitchFamily="34" charset="0"/>
                <a:ea typeface="Calibri" panose="020F0502020204030204" pitchFamily="34" charset="0"/>
                <a:cs typeface="Calibri" panose="020F0502020204030204" pitchFamily="34" charset="0"/>
              </a:rPr>
              <a:t> Important Exception:</a:t>
            </a:r>
          </a:p>
          <a:p>
            <a:pPr marL="285750" indent="-285750" algn="just">
              <a:buClr>
                <a:schemeClr val="accent1">
                  <a:lumMod val="50000"/>
                </a:schemeClr>
              </a:buClr>
              <a:buFont typeface="Wingdings" panose="05000000000000000000" pitchFamily="2" charset="2"/>
              <a:buChar char="n"/>
            </a:pPr>
            <a:r>
              <a:rPr lang="en-US" altLang="zh-CN" sz="2000" dirty="0">
                <a:latin typeface="Calibri" panose="020F0502020204030204" pitchFamily="34" charset="0"/>
                <a:ea typeface="Calibri" panose="020F0502020204030204" pitchFamily="34" charset="0"/>
                <a:cs typeface="Calibri" panose="020F0502020204030204" pitchFamily="34" charset="0"/>
              </a:rPr>
              <a:t>Not available: September 5 (due to the OSA health examination event)</a:t>
            </a:r>
          </a:p>
          <a:p>
            <a:pPr marL="285750" indent="-285750" algn="just">
              <a:buClr>
                <a:schemeClr val="accent1">
                  <a:lumMod val="50000"/>
                </a:schemeClr>
              </a:buClr>
              <a:buFont typeface="Wingdings" panose="05000000000000000000" pitchFamily="2" charset="2"/>
              <a:buChar char="n"/>
            </a:pPr>
            <a:r>
              <a:rPr lang="en-US" altLang="zh-CN" sz="2000" dirty="0">
                <a:latin typeface="Calibri" panose="020F0502020204030204" pitchFamily="34" charset="0"/>
                <a:ea typeface="Calibri" panose="020F0502020204030204" pitchFamily="34" charset="0"/>
                <a:cs typeface="Calibri" panose="020F0502020204030204" pitchFamily="34" charset="0"/>
              </a:rPr>
              <a:t>These classrooms are available for AIE1901 students to use for project work and group discussions during the specified hours, with the exception of the date mentioned above.</a:t>
            </a:r>
          </a:p>
          <a:p>
            <a:pPr marL="285750" indent="-285750" algn="just">
              <a:buClr>
                <a:schemeClr val="accent1">
                  <a:lumMod val="50000"/>
                </a:schemeClr>
              </a:buClr>
              <a:buFont typeface="Wingdings" panose="05000000000000000000" pitchFamily="2" charset="2"/>
              <a:buChar char="n"/>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0856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F755E-3FD8-C27A-EBBF-D367B4866626}"/>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C178D9AE-6A53-A708-54B2-E3CD37B5A8D5}"/>
              </a:ext>
            </a:extLst>
          </p:cNvPr>
          <p:cNvSpPr txBox="1"/>
          <p:nvPr/>
        </p:nvSpPr>
        <p:spPr>
          <a:xfrm>
            <a:off x="993776" y="1249511"/>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What is Artificial Intelligence </a:t>
            </a:r>
            <a:r>
              <a:rPr lang="en-US" altLang="zh-CN" sz="4000" b="1" dirty="0">
                <a:latin typeface="Calibri" panose="020F0502020204030204" pitchFamily="34" charset="0"/>
                <a:ea typeface="Calibri" panose="020F0502020204030204" pitchFamily="34" charset="0"/>
                <a:cs typeface="Calibri" panose="020F0502020204030204" pitchFamily="34" charset="0"/>
              </a:rPr>
              <a:t>(AI)</a:t>
            </a:r>
            <a:r>
              <a:rPr lang="en-US" altLang="zh-CN" sz="4000" b="1" dirty="0">
                <a:effectLst/>
                <a:latin typeface="Calibri" panose="020F0502020204030204" pitchFamily="34" charset="0"/>
                <a:ea typeface="Calibri" panose="020F0502020204030204" pitchFamily="34" charset="0"/>
                <a:cs typeface="Calibri" panose="020F0502020204030204" pitchFamily="34" charset="0"/>
              </a:rPr>
              <a:t>?</a:t>
            </a:r>
            <a:endParaRPr lang="zh-CN" altLang="en-US" sz="4000" dirty="0"/>
          </a:p>
        </p:txBody>
      </p:sp>
      <p:sp>
        <p:nvSpPr>
          <p:cNvPr id="8" name="文本框 7">
            <a:extLst>
              <a:ext uri="{FF2B5EF4-FFF2-40B4-BE49-F238E27FC236}">
                <a16:creationId xmlns:a16="http://schemas.microsoft.com/office/drawing/2014/main" id="{755F8F05-5149-BA03-6E75-41B1024722EF}"/>
              </a:ext>
            </a:extLst>
          </p:cNvPr>
          <p:cNvSpPr txBox="1"/>
          <p:nvPr/>
        </p:nvSpPr>
        <p:spPr>
          <a:xfrm>
            <a:off x="1092200" y="2460527"/>
            <a:ext cx="10400608" cy="2677656"/>
          </a:xfrm>
          <a:prstGeom prst="rect">
            <a:avLst/>
          </a:prstGeom>
          <a:noFill/>
        </p:spPr>
        <p:txBody>
          <a:bodyPr wrap="square">
            <a:spAutoFit/>
          </a:bodyPr>
          <a:lstStyle/>
          <a:p>
            <a:pPr algn="just">
              <a:buClr>
                <a:schemeClr val="accent1">
                  <a:lumMod val="50000"/>
                </a:schemeClr>
              </a:buClr>
            </a:pPr>
            <a:r>
              <a:rPr lang="en-US" altLang="zh-CN" sz="2800" b="1" dirty="0">
                <a:effectLst/>
                <a:latin typeface="Calibri" panose="020F0502020204030204" pitchFamily="34" charset="0"/>
                <a:ea typeface="Calibri" panose="020F0502020204030204" pitchFamily="34" charset="0"/>
                <a:cs typeface="Calibri" panose="020F0502020204030204" pitchFamily="34" charset="0"/>
              </a:rPr>
              <a:t>Original Definition (McCarthy, 1955)</a:t>
            </a:r>
            <a:r>
              <a:rPr lang="en-US" altLang="zh-CN" sz="2800" b="1" dirty="0">
                <a:latin typeface="Calibri" panose="020F0502020204030204" pitchFamily="34" charset="0"/>
                <a:ea typeface="Calibri" panose="020F0502020204030204" pitchFamily="34" charset="0"/>
                <a:cs typeface="Calibri" panose="020F0502020204030204" pitchFamily="34" charset="0"/>
              </a:rPr>
              <a:t>:</a:t>
            </a:r>
            <a:endParaRPr lang="en-US" altLang="zh-CN" sz="2800" dirty="0">
              <a:effectLst/>
              <a:latin typeface="Calibri" panose="020F0502020204030204" pitchFamily="34" charset="0"/>
              <a:ea typeface="Calibri" panose="020F0502020204030204" pitchFamily="34" charset="0"/>
              <a:cs typeface="Calibri" panose="020F0502020204030204" pitchFamily="34" charset="0"/>
            </a:endParaRPr>
          </a:p>
          <a:p>
            <a:pPr algn="just">
              <a:buClr>
                <a:schemeClr val="accent1">
                  <a:lumMod val="50000"/>
                </a:schemeClr>
              </a:buClr>
            </a:pPr>
            <a:r>
              <a:rPr lang="en-US" altLang="zh-CN" sz="2800" dirty="0">
                <a:effectLst/>
                <a:latin typeface="Calibri" panose="020F0502020204030204" pitchFamily="34" charset="0"/>
                <a:ea typeface="Calibri" panose="020F0502020204030204" pitchFamily="34" charset="0"/>
                <a:cs typeface="Calibri" panose="020F0502020204030204" pitchFamily="34" charset="0"/>
              </a:rPr>
              <a:t>“The science and engineering of making intelligent machines.”</a:t>
            </a:r>
          </a:p>
          <a:p>
            <a:pPr algn="just">
              <a:buClr>
                <a:schemeClr val="accent1">
                  <a:lumMod val="50000"/>
                </a:schemeClr>
              </a:buClr>
            </a:pPr>
            <a:endParaRPr lang="en-US" altLang="zh-CN" sz="2800" dirty="0">
              <a:latin typeface="Calibri" panose="020F0502020204030204" pitchFamily="34" charset="0"/>
              <a:ea typeface="Calibri" panose="020F0502020204030204" pitchFamily="34" charset="0"/>
              <a:cs typeface="Calibri" panose="020F0502020204030204" pitchFamily="34" charset="0"/>
            </a:endParaRPr>
          </a:p>
          <a:p>
            <a:pPr algn="just">
              <a:buClr>
                <a:schemeClr val="accent1">
                  <a:lumMod val="50000"/>
                </a:schemeClr>
              </a:buClr>
            </a:pPr>
            <a:r>
              <a:rPr lang="zh-CN" altLang="en-US" sz="2800" dirty="0">
                <a:effectLst/>
                <a:latin typeface="Calibri" panose="020F0502020204030204" pitchFamily="34" charset="0"/>
                <a:ea typeface="Calibri" panose="020F0502020204030204" pitchFamily="34" charset="0"/>
                <a:cs typeface="Calibri" panose="020F0502020204030204" pitchFamily="34" charset="0"/>
              </a:rPr>
              <a:t>🤖</a:t>
            </a:r>
            <a:r>
              <a:rPr lang="en-US" altLang="zh-CN" sz="2800" b="1" dirty="0">
                <a:effectLst/>
                <a:latin typeface="Calibri" panose="020F0502020204030204" pitchFamily="34" charset="0"/>
                <a:ea typeface="Calibri" panose="020F0502020204030204" pitchFamily="34" charset="0"/>
                <a:cs typeface="Calibri" panose="020F0502020204030204" pitchFamily="34" charset="0"/>
              </a:rPr>
              <a:t>Modern View: </a:t>
            </a:r>
            <a:endParaRPr lang="en-US" altLang="zh-CN" sz="2800" b="1" dirty="0">
              <a:latin typeface="Calibri" panose="020F0502020204030204" pitchFamily="34" charset="0"/>
              <a:ea typeface="Calibri" panose="020F0502020204030204" pitchFamily="34" charset="0"/>
              <a:cs typeface="Calibri" panose="020F0502020204030204" pitchFamily="34" charset="0"/>
            </a:endParaRPr>
          </a:p>
          <a:p>
            <a:pPr algn="just">
              <a:buClr>
                <a:schemeClr val="accent1">
                  <a:lumMod val="50000"/>
                </a:schemeClr>
              </a:buClr>
            </a:pPr>
            <a:r>
              <a:rPr lang="en-US" altLang="zh-CN" sz="2800" dirty="0">
                <a:effectLst/>
                <a:latin typeface="Calibri" panose="020F0502020204030204" pitchFamily="34" charset="0"/>
                <a:ea typeface="Calibri" panose="020F0502020204030204" pitchFamily="34" charset="0"/>
                <a:cs typeface="Calibri" panose="020F0502020204030204" pitchFamily="34" charset="0"/>
              </a:rPr>
              <a:t>AI is a branch of computer science that builds machines capable of:</a:t>
            </a:r>
          </a:p>
          <a:p>
            <a:pPr algn="just">
              <a:buClr>
                <a:schemeClr val="accent1">
                  <a:lumMod val="50000"/>
                </a:schemeClr>
              </a:buClr>
            </a:pPr>
            <a:r>
              <a:rPr lang="en-US" altLang="zh-CN" sz="2800" dirty="0">
                <a:latin typeface="Calibri" panose="020F0502020204030204" pitchFamily="34" charset="0"/>
                <a:ea typeface="Calibri" panose="020F0502020204030204" pitchFamily="34" charset="0"/>
                <a:cs typeface="Calibri" panose="020F0502020204030204" pitchFamily="34" charset="0"/>
              </a:rPr>
              <a:t>thinking and a</a:t>
            </a:r>
            <a:r>
              <a:rPr lang="en-US" altLang="zh-CN" sz="2800" dirty="0">
                <a:effectLst/>
                <a:latin typeface="Calibri" panose="020F0502020204030204" pitchFamily="34" charset="0"/>
                <a:ea typeface="Calibri" panose="020F0502020204030204" pitchFamily="34" charset="0"/>
                <a:cs typeface="Calibri" panose="020F0502020204030204" pitchFamily="34" charset="0"/>
              </a:rPr>
              <a:t>cting</a:t>
            </a:r>
            <a:r>
              <a:rPr lang="en-US" altLang="zh-CN" sz="2800" dirty="0">
                <a:latin typeface="Calibri" panose="020F0502020204030204" pitchFamily="34" charset="0"/>
                <a:ea typeface="Calibri" panose="020F0502020204030204" pitchFamily="34" charset="0"/>
                <a:cs typeface="Calibri" panose="020F0502020204030204" pitchFamily="34" charset="0"/>
              </a:rPr>
              <a:t> r</a:t>
            </a:r>
            <a:r>
              <a:rPr lang="en-US" altLang="zh-CN" sz="2800" dirty="0">
                <a:effectLst/>
                <a:latin typeface="Calibri" panose="020F0502020204030204" pitchFamily="34" charset="0"/>
                <a:ea typeface="Calibri" panose="020F0502020204030204" pitchFamily="34" charset="0"/>
                <a:cs typeface="Calibri" panose="020F0502020204030204" pitchFamily="34" charset="0"/>
              </a:rPr>
              <a:t>ationally like human.</a:t>
            </a:r>
          </a:p>
        </p:txBody>
      </p:sp>
    </p:spTree>
    <p:extLst>
      <p:ext uri="{BB962C8B-B14F-4D97-AF65-F5344CB8AC3E}">
        <p14:creationId xmlns:p14="http://schemas.microsoft.com/office/powerpoint/2010/main" val="2852078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C2781-825A-33FF-5F17-C6A7DAAFF7FE}"/>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2E90AD7A-51D1-E59E-D87C-26C1BF3468CC}"/>
              </a:ext>
            </a:extLst>
          </p:cNvPr>
          <p:cNvSpPr txBox="1"/>
          <p:nvPr/>
        </p:nvSpPr>
        <p:spPr>
          <a:xfrm>
            <a:off x="971819" y="1334752"/>
            <a:ext cx="5171595"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Self-introduction</a:t>
            </a:r>
            <a:endParaRPr lang="zh-CN" altLang="en-US" sz="4000" dirty="0"/>
          </a:p>
        </p:txBody>
      </p:sp>
      <p:pic>
        <p:nvPicPr>
          <p:cNvPr id="4" name="Content Placeholder 4">
            <a:extLst>
              <a:ext uri="{FF2B5EF4-FFF2-40B4-BE49-F238E27FC236}">
                <a16:creationId xmlns:a16="http://schemas.microsoft.com/office/drawing/2014/main" id="{F445C11A-6D67-4370-871D-3A1364B6BC6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2214" y="2357694"/>
            <a:ext cx="5791200" cy="3848100"/>
          </a:xfrm>
          <a:prstGeom prst="rect">
            <a:avLst/>
          </a:prstGeom>
        </p:spPr>
      </p:pic>
      <p:sp>
        <p:nvSpPr>
          <p:cNvPr id="5" name="TextBox 4">
            <a:extLst>
              <a:ext uri="{FF2B5EF4-FFF2-40B4-BE49-F238E27FC236}">
                <a16:creationId xmlns:a16="http://schemas.microsoft.com/office/drawing/2014/main" id="{A9449297-2B9D-4835-8C5F-7B1269E6C26D}"/>
              </a:ext>
            </a:extLst>
          </p:cNvPr>
          <p:cNvSpPr txBox="1"/>
          <p:nvPr/>
        </p:nvSpPr>
        <p:spPr>
          <a:xfrm>
            <a:off x="6543513" y="2042638"/>
            <a:ext cx="5791200" cy="39035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Where you come from?</a:t>
            </a:r>
          </a:p>
          <a:p>
            <a:pPr marL="285750" indent="-285750">
              <a:lnSpc>
                <a:spcPct val="150000"/>
              </a:lnSpc>
              <a:buFont typeface="Arial" panose="020B0604020202020204" pitchFamily="34" charset="0"/>
              <a:buChar char="•"/>
            </a:pPr>
            <a:r>
              <a:rPr lang="en-US" sz="2800" dirty="0"/>
              <a:t>Your hobby?</a:t>
            </a:r>
          </a:p>
          <a:p>
            <a:pPr marL="285750" indent="-285750">
              <a:lnSpc>
                <a:spcPct val="150000"/>
              </a:lnSpc>
              <a:buFont typeface="Arial" panose="020B0604020202020204" pitchFamily="34" charset="0"/>
              <a:buChar char="•"/>
            </a:pPr>
            <a:r>
              <a:rPr lang="en-US" altLang="zh-CN" sz="2800" dirty="0"/>
              <a:t>Your</a:t>
            </a:r>
            <a:r>
              <a:rPr lang="zh-CN" altLang="en-US" sz="2800" dirty="0"/>
              <a:t> </a:t>
            </a:r>
            <a:r>
              <a:rPr lang="en-US" altLang="zh-CN" sz="2800" dirty="0"/>
              <a:t>Specialties?</a:t>
            </a:r>
            <a:r>
              <a:rPr lang="zh-CN" altLang="en-US" sz="2800" dirty="0"/>
              <a:t> </a:t>
            </a:r>
            <a:endParaRPr lang="en-US" altLang="zh-CN" sz="2800" dirty="0"/>
          </a:p>
          <a:p>
            <a:pPr marL="285750" indent="-285750">
              <a:lnSpc>
                <a:spcPct val="150000"/>
              </a:lnSpc>
              <a:buFont typeface="Arial" panose="020B0604020202020204" pitchFamily="34" charset="0"/>
              <a:buChar char="•"/>
            </a:pPr>
            <a:r>
              <a:rPr lang="en-US" altLang="zh-CN" sz="2800" dirty="0"/>
              <a:t>Maybe</a:t>
            </a:r>
            <a:r>
              <a:rPr lang="zh-CN" altLang="en-US" sz="2800" dirty="0"/>
              <a:t> </a:t>
            </a:r>
            <a:r>
              <a:rPr lang="en-US" altLang="zh-CN" sz="2800" dirty="0"/>
              <a:t>personality?</a:t>
            </a:r>
            <a:r>
              <a:rPr lang="zh-CN" altLang="en-US" sz="2800" dirty="0"/>
              <a:t> </a:t>
            </a:r>
            <a:endParaRPr lang="en-US" sz="2800" dirty="0"/>
          </a:p>
          <a:p>
            <a:pPr marL="285750" indent="-285750">
              <a:lnSpc>
                <a:spcPct val="150000"/>
              </a:lnSpc>
              <a:buFont typeface="Arial" panose="020B0604020202020204" pitchFamily="34" charset="0"/>
              <a:buChar char="•"/>
            </a:pPr>
            <a:r>
              <a:rPr lang="en-US" sz="2800" dirty="0"/>
              <a:t>Why you choose this course?</a:t>
            </a:r>
          </a:p>
          <a:p>
            <a:pPr marL="285750" indent="-285750">
              <a:lnSpc>
                <a:spcPct val="150000"/>
              </a:lnSpc>
              <a:buFont typeface="Arial" panose="020B0604020202020204" pitchFamily="34" charset="0"/>
              <a:buChar char="•"/>
            </a:pPr>
            <a:r>
              <a:rPr lang="en-US" altLang="zh-CN" sz="2800" dirty="0"/>
              <a:t>Any</a:t>
            </a:r>
            <a:r>
              <a:rPr lang="zh-CN" altLang="en-US" sz="2800" dirty="0"/>
              <a:t> </a:t>
            </a:r>
            <a:r>
              <a:rPr lang="en-US" altLang="zh-CN" sz="2800" dirty="0"/>
              <a:t>other</a:t>
            </a:r>
            <a:r>
              <a:rPr lang="zh-CN" altLang="en-US" sz="2800" dirty="0"/>
              <a:t> </a:t>
            </a:r>
            <a:r>
              <a:rPr lang="en-US" altLang="zh-CN" sz="2800" dirty="0"/>
              <a:t>things</a:t>
            </a:r>
            <a:r>
              <a:rPr lang="zh-CN" altLang="en-US" sz="2800" dirty="0"/>
              <a:t> </a:t>
            </a:r>
            <a:r>
              <a:rPr lang="en-US" altLang="zh-CN" sz="2800" dirty="0"/>
              <a:t>you</a:t>
            </a:r>
            <a:r>
              <a:rPr lang="zh-CN" altLang="en-US" sz="2800" dirty="0"/>
              <a:t> </a:t>
            </a:r>
            <a:r>
              <a:rPr lang="en-US" altLang="zh-CN" sz="2800" dirty="0"/>
              <a:t>want</a:t>
            </a:r>
            <a:r>
              <a:rPr lang="zh-CN" altLang="en-US" sz="2800" dirty="0"/>
              <a:t> </a:t>
            </a:r>
            <a:r>
              <a:rPr lang="en-US" altLang="zh-CN" sz="2800" dirty="0"/>
              <a:t>to</a:t>
            </a:r>
            <a:r>
              <a:rPr lang="zh-CN" altLang="en-US" sz="2800" dirty="0"/>
              <a:t> </a:t>
            </a:r>
            <a:r>
              <a:rPr lang="en-US" altLang="zh-CN" sz="2800" dirty="0"/>
              <a:t>share</a:t>
            </a:r>
            <a:endParaRPr lang="en-US" sz="2800" dirty="0"/>
          </a:p>
        </p:txBody>
      </p:sp>
    </p:spTree>
    <p:extLst>
      <p:ext uri="{BB962C8B-B14F-4D97-AF65-F5344CB8AC3E}">
        <p14:creationId xmlns:p14="http://schemas.microsoft.com/office/powerpoint/2010/main" val="3497100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D0132-0F3A-D6E9-43E9-33463ED5A98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F6319E00-5926-61FD-5003-4DFD9CA611CA}"/>
              </a:ext>
            </a:extLst>
          </p:cNvPr>
          <p:cNvSpPr txBox="1"/>
          <p:nvPr/>
        </p:nvSpPr>
        <p:spPr>
          <a:xfrm>
            <a:off x="996524" y="4929520"/>
            <a:ext cx="5757579" cy="1631216"/>
          </a:xfrm>
          <a:prstGeom prst="rect">
            <a:avLst/>
          </a:prstGeom>
          <a:noFill/>
        </p:spPr>
        <p:txBody>
          <a:bodyPr wrap="square">
            <a:spAutoFit/>
          </a:bodyPr>
          <a:lstStyle/>
          <a:p>
            <a:r>
              <a:rPr lang="zh-CN" altLang="en-US" sz="2000" b="1"/>
              <a:t>📬 </a:t>
            </a:r>
            <a:r>
              <a:rPr lang="en-US" altLang="zh-CN" sz="2000" b="1"/>
              <a:t>Contact Information:</a:t>
            </a:r>
            <a:endParaRPr lang="zh-CN" altLang="en-US" sz="2000" b="1"/>
          </a:p>
          <a:p>
            <a:endParaRPr lang="en-GB" altLang="zh-CN" sz="2000"/>
          </a:p>
          <a:p>
            <a:r>
              <a:rPr lang="en-GB" altLang="zh-CN" sz="2000">
                <a:hlinkClick r:id="rId3"/>
              </a:rPr>
              <a:t>zhanzhanzhao@cuhk.edu.cn</a:t>
            </a:r>
            <a:r>
              <a:rPr lang="en-GB" altLang="zh-CN" sz="2000"/>
              <a:t> (Dr. Zhao Zhanzhan)	</a:t>
            </a:r>
          </a:p>
          <a:p>
            <a:r>
              <a:rPr lang="en-GB" altLang="zh-CN" sz="2000">
                <a:hlinkClick r:id="rId4"/>
              </a:rPr>
              <a:t>225080011@link.cuhk.edu.cn</a:t>
            </a:r>
            <a:r>
              <a:rPr lang="en-GB" altLang="zh-CN" sz="2000"/>
              <a:t> (Mr. Jia Xiao )</a:t>
            </a:r>
          </a:p>
          <a:p>
            <a:endParaRPr lang="en-GB" altLang="zh-CN" sz="2000"/>
          </a:p>
        </p:txBody>
      </p:sp>
      <p:sp>
        <p:nvSpPr>
          <p:cNvPr id="13" name="文本框 12">
            <a:extLst>
              <a:ext uri="{FF2B5EF4-FFF2-40B4-BE49-F238E27FC236}">
                <a16:creationId xmlns:a16="http://schemas.microsoft.com/office/drawing/2014/main" id="{B8A5F852-FFDA-191C-C512-8737A1ECC13E}"/>
              </a:ext>
            </a:extLst>
          </p:cNvPr>
          <p:cNvSpPr txBox="1"/>
          <p:nvPr/>
        </p:nvSpPr>
        <p:spPr>
          <a:xfrm>
            <a:off x="2226365" y="2097975"/>
            <a:ext cx="7739269" cy="2292935"/>
          </a:xfrm>
          <a:prstGeom prst="rect">
            <a:avLst/>
          </a:prstGeom>
          <a:noFill/>
        </p:spPr>
        <p:txBody>
          <a:bodyPr wrap="square">
            <a:spAutoFit/>
          </a:bodyPr>
          <a:lstStyle/>
          <a:p>
            <a:pPr algn="ctr"/>
            <a:r>
              <a:rPr lang="en-GB" altLang="zh-CN" sz="11500" b="1"/>
              <a:t>Thank You!</a:t>
            </a:r>
          </a:p>
          <a:p>
            <a:pPr algn="ctr"/>
            <a:r>
              <a:rPr lang="en-US" altLang="zh-CN" sz="2800"/>
              <a:t>Thank you for your attention and participation.</a:t>
            </a:r>
            <a:endParaRPr lang="zh-CN" altLang="en-US" sz="2800"/>
          </a:p>
        </p:txBody>
      </p:sp>
    </p:spTree>
    <p:extLst>
      <p:ext uri="{BB962C8B-B14F-4D97-AF65-F5344CB8AC3E}">
        <p14:creationId xmlns:p14="http://schemas.microsoft.com/office/powerpoint/2010/main" val="2569692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52D4B-0C70-C33D-7249-D257B1A45276}"/>
            </a:ext>
          </a:extLst>
        </p:cNvPr>
        <p:cNvGrpSpPr/>
        <p:nvPr/>
      </p:nvGrpSpPr>
      <p:grpSpPr>
        <a:xfrm>
          <a:off x="0" y="0"/>
          <a:ext cx="0" cy="0"/>
          <a:chOff x="0" y="0"/>
          <a:chExt cx="0" cy="0"/>
        </a:xfrm>
      </p:grpSpPr>
      <p:pic>
        <p:nvPicPr>
          <p:cNvPr id="3" name="Picture 2" descr="A diagram of the evolution of the evolution of the evolution of the evolution of the evolution of the evolution of the evolution of the evolution of the evolution of the evolution of the evolution of the evolution of&#10;&#10;AI-generated content may be incorrect.">
            <a:extLst>
              <a:ext uri="{FF2B5EF4-FFF2-40B4-BE49-F238E27FC236}">
                <a16:creationId xmlns:a16="http://schemas.microsoft.com/office/drawing/2014/main" id="{A8ADF8D4-20C1-F648-EA2A-7B77337CC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 y="1338388"/>
            <a:ext cx="12017073" cy="4794188"/>
          </a:xfrm>
          <a:prstGeom prst="rect">
            <a:avLst/>
          </a:prstGeom>
        </p:spPr>
      </p:pic>
    </p:spTree>
    <p:extLst>
      <p:ext uri="{BB962C8B-B14F-4D97-AF65-F5344CB8AC3E}">
        <p14:creationId xmlns:p14="http://schemas.microsoft.com/office/powerpoint/2010/main" val="161361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5E9C2-310A-A79A-1FBD-91AEE526B3D6}"/>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DDB0C9CD-0D76-3335-8C84-66681EC6ECDC}"/>
              </a:ext>
            </a:extLst>
          </p:cNvPr>
          <p:cNvSpPr txBox="1"/>
          <p:nvPr/>
        </p:nvSpPr>
        <p:spPr>
          <a:xfrm>
            <a:off x="924405" y="831057"/>
            <a:ext cx="5171595"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Brief History of AI</a:t>
            </a:r>
            <a:r>
              <a:rPr lang="en-US" altLang="zh-CN" sz="4000" b="1" dirty="0">
                <a:latin typeface="Calibri" panose="020F0502020204030204" pitchFamily="34" charset="0"/>
                <a:ea typeface="Calibri" panose="020F0502020204030204" pitchFamily="34" charset="0"/>
                <a:cs typeface="Calibri" panose="020F0502020204030204" pitchFamily="34" charset="0"/>
              </a:rPr>
              <a:t>:</a:t>
            </a:r>
            <a:endParaRPr lang="zh-CN" altLang="en-US" sz="4000" dirty="0"/>
          </a:p>
        </p:txBody>
      </p:sp>
      <p:pic>
        <p:nvPicPr>
          <p:cNvPr id="3" name="Picture 2" descr="A timeline of a person's life&#10;&#10;AI-generated content may be incorrect.">
            <a:extLst>
              <a:ext uri="{FF2B5EF4-FFF2-40B4-BE49-F238E27FC236}">
                <a16:creationId xmlns:a16="http://schemas.microsoft.com/office/drawing/2014/main" id="{9C8C514A-9012-1A05-66CC-0A3898D03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592" y="1402756"/>
            <a:ext cx="9250727" cy="5203534"/>
          </a:xfrm>
          <a:prstGeom prst="rect">
            <a:avLst/>
          </a:prstGeom>
        </p:spPr>
      </p:pic>
      <p:sp>
        <p:nvSpPr>
          <p:cNvPr id="2" name="TextBox 1">
            <a:extLst>
              <a:ext uri="{FF2B5EF4-FFF2-40B4-BE49-F238E27FC236}">
                <a16:creationId xmlns:a16="http://schemas.microsoft.com/office/drawing/2014/main" id="{4D4855FB-023F-AC5E-66B0-73CFF1FBABB0}"/>
              </a:ext>
            </a:extLst>
          </p:cNvPr>
          <p:cNvSpPr txBox="1"/>
          <p:nvPr/>
        </p:nvSpPr>
        <p:spPr>
          <a:xfrm>
            <a:off x="2303808" y="6534834"/>
            <a:ext cx="9634240" cy="646331"/>
          </a:xfrm>
          <a:prstGeom prst="rect">
            <a:avLst/>
          </a:prstGeom>
          <a:noFill/>
        </p:spPr>
        <p:txBody>
          <a:bodyPr wrap="none" rtlCol="0">
            <a:spAutoFit/>
          </a:bodyPr>
          <a:lstStyle/>
          <a:p>
            <a:r>
              <a:rPr lang="en-US" altLang="zh-CN" dirty="0">
                <a:latin typeface="Calibri" panose="020F0502020204030204" pitchFamily="34" charset="0"/>
                <a:ea typeface="Calibri" panose="020F0502020204030204" pitchFamily="34" charset="0"/>
                <a:cs typeface="Calibri" panose="020F0502020204030204" pitchFamily="34" charset="0"/>
              </a:rPr>
              <a:t>https://</a:t>
            </a:r>
            <a:r>
              <a:rPr lang="en-US" altLang="zh-CN" dirty="0" err="1">
                <a:latin typeface="Calibri" panose="020F0502020204030204" pitchFamily="34" charset="0"/>
                <a:ea typeface="Calibri" panose="020F0502020204030204" pitchFamily="34" charset="0"/>
                <a:cs typeface="Calibri" panose="020F0502020204030204" pitchFamily="34" charset="0"/>
              </a:rPr>
              <a:t>digitalwellbeing.org</a:t>
            </a:r>
            <a:r>
              <a:rPr lang="en-US" altLang="zh-CN" dirty="0">
                <a:latin typeface="Calibri" panose="020F0502020204030204" pitchFamily="34" charset="0"/>
                <a:ea typeface="Calibri" panose="020F0502020204030204" pitchFamily="34" charset="0"/>
                <a:cs typeface="Calibri" panose="020F0502020204030204" pitchFamily="34" charset="0"/>
              </a:rPr>
              <a:t>/artificial-intelligence-timeline-infographic-from-eliza-to-tay-and-beyond/</a:t>
            </a:r>
          </a:p>
          <a:p>
            <a:endParaRPr lang="en-US" dirty="0"/>
          </a:p>
        </p:txBody>
      </p:sp>
    </p:spTree>
    <p:extLst>
      <p:ext uri="{BB962C8B-B14F-4D97-AF65-F5344CB8AC3E}">
        <p14:creationId xmlns:p14="http://schemas.microsoft.com/office/powerpoint/2010/main" val="329809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E147D-B92A-9E34-1557-96CDF6FADCE3}"/>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3126D996-62D6-B902-6B79-4649C6251A89}"/>
              </a:ext>
            </a:extLst>
          </p:cNvPr>
          <p:cNvSpPr txBox="1"/>
          <p:nvPr/>
        </p:nvSpPr>
        <p:spPr>
          <a:xfrm>
            <a:off x="582128" y="947268"/>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AI Classifications:</a:t>
            </a:r>
          </a:p>
        </p:txBody>
      </p:sp>
      <p:sp>
        <p:nvSpPr>
          <p:cNvPr id="8" name="文本框 7">
            <a:extLst>
              <a:ext uri="{FF2B5EF4-FFF2-40B4-BE49-F238E27FC236}">
                <a16:creationId xmlns:a16="http://schemas.microsoft.com/office/drawing/2014/main" id="{1329DD5B-844C-18C5-3A2F-0D8939EE9AEA}"/>
              </a:ext>
            </a:extLst>
          </p:cNvPr>
          <p:cNvSpPr txBox="1"/>
          <p:nvPr/>
        </p:nvSpPr>
        <p:spPr>
          <a:xfrm>
            <a:off x="518763" y="3158189"/>
            <a:ext cx="3805264" cy="2985433"/>
          </a:xfrm>
          <a:prstGeom prst="rect">
            <a:avLst/>
          </a:prstGeom>
          <a:noFill/>
        </p:spPr>
        <p:txBody>
          <a:bodyPr wrap="square">
            <a:spAutoFit/>
          </a:bodyPr>
          <a:lstStyle/>
          <a:p>
            <a:pPr algn="ctr">
              <a:buClr>
                <a:schemeClr val="accent1">
                  <a:lumMod val="50000"/>
                </a:schemeClr>
              </a:buClr>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4800" dirty="0">
                <a:effectLst/>
                <a:latin typeface="Calibri" panose="020F0502020204030204" pitchFamily="34" charset="0"/>
                <a:ea typeface="Calibri" panose="020F0502020204030204" pitchFamily="34" charset="0"/>
                <a:cs typeface="Calibri" panose="020F0502020204030204" pitchFamily="34" charset="0"/>
              </a:rPr>
              <a:t>ANI</a:t>
            </a:r>
          </a:p>
          <a:p>
            <a:pPr algn="ctr">
              <a:buClr>
                <a:schemeClr val="accent1">
                  <a:lumMod val="50000"/>
                </a:schemeClr>
              </a:buClr>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(artificial narrow intelligence)</a:t>
            </a:r>
          </a:p>
          <a:p>
            <a:pPr algn="ctr">
              <a:buClr>
                <a:schemeClr val="accent1">
                  <a:lumMod val="50000"/>
                </a:schemeClr>
              </a:buClr>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E.g., </a:t>
            </a:r>
            <a:r>
              <a:rPr lang="en-US" sz="2000" dirty="0"/>
              <a:t>Siri (Apple’s voice assistant) </a:t>
            </a:r>
            <a:r>
              <a:rPr lang="en-US" altLang="zh-CN" sz="2000" dirty="0">
                <a:effectLst/>
                <a:latin typeface="Calibri" panose="020F0502020204030204" pitchFamily="34" charset="0"/>
                <a:ea typeface="Calibri" panose="020F0502020204030204" pitchFamily="34" charset="0"/>
                <a:cs typeface="Calibri" panose="020F0502020204030204" pitchFamily="34" charset="0"/>
              </a:rPr>
              <a:t>self-driving car, recommender systems used in TikTok</a:t>
            </a:r>
          </a:p>
        </p:txBody>
      </p:sp>
      <p:sp>
        <p:nvSpPr>
          <p:cNvPr id="3" name="文本框 2">
            <a:extLst>
              <a:ext uri="{FF2B5EF4-FFF2-40B4-BE49-F238E27FC236}">
                <a16:creationId xmlns:a16="http://schemas.microsoft.com/office/drawing/2014/main" id="{5DDD4218-5D83-AD80-8744-C3B9C889AD7F}"/>
              </a:ext>
            </a:extLst>
          </p:cNvPr>
          <p:cNvSpPr txBox="1"/>
          <p:nvPr/>
        </p:nvSpPr>
        <p:spPr>
          <a:xfrm>
            <a:off x="3048646" y="1771882"/>
            <a:ext cx="6094708" cy="1107996"/>
          </a:xfrm>
          <a:prstGeom prst="rect">
            <a:avLst/>
          </a:prstGeom>
          <a:noFill/>
        </p:spPr>
        <p:txBody>
          <a:bodyPr wrap="square">
            <a:spAutoFit/>
          </a:bodyPr>
          <a:lstStyle/>
          <a:p>
            <a:pPr algn="ctr">
              <a:buClr>
                <a:schemeClr val="accent1">
                  <a:lumMod val="50000"/>
                </a:schemeClr>
              </a:buClr>
            </a:pPr>
            <a:r>
              <a:rPr lang="en-US" altLang="zh-CN" sz="6600">
                <a:effectLst/>
                <a:latin typeface="Calibri" panose="020F0502020204030204" pitchFamily="34" charset="0"/>
                <a:ea typeface="Calibri" panose="020F0502020204030204" pitchFamily="34" charset="0"/>
                <a:cs typeface="Calibri" panose="020F0502020204030204" pitchFamily="34" charset="0"/>
              </a:rPr>
              <a:t>AI</a:t>
            </a:r>
          </a:p>
        </p:txBody>
      </p:sp>
      <p:sp>
        <p:nvSpPr>
          <p:cNvPr id="5" name="文本框 4">
            <a:extLst>
              <a:ext uri="{FF2B5EF4-FFF2-40B4-BE49-F238E27FC236}">
                <a16:creationId xmlns:a16="http://schemas.microsoft.com/office/drawing/2014/main" id="{99A196B2-6128-F4FF-4A54-F99C430241CB}"/>
              </a:ext>
            </a:extLst>
          </p:cNvPr>
          <p:cNvSpPr txBox="1"/>
          <p:nvPr/>
        </p:nvSpPr>
        <p:spPr>
          <a:xfrm>
            <a:off x="7867974" y="3481355"/>
            <a:ext cx="4401518" cy="2646878"/>
          </a:xfrm>
          <a:prstGeom prst="rect">
            <a:avLst/>
          </a:prstGeom>
          <a:noFill/>
        </p:spPr>
        <p:txBody>
          <a:bodyPr wrap="square">
            <a:spAutoFit/>
          </a:bodyPr>
          <a:lstStyle/>
          <a:p>
            <a:pPr algn="ctr">
              <a:buClr>
                <a:schemeClr val="accent1">
                  <a:lumMod val="50000"/>
                </a:schemeClr>
              </a:buClr>
            </a:pPr>
            <a:r>
              <a:rPr lang="en-US" altLang="zh-CN" sz="48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AGI</a:t>
            </a:r>
          </a:p>
          <a:p>
            <a:pPr algn="ctr">
              <a:buClr>
                <a:schemeClr val="accent1">
                  <a:lumMod val="50000"/>
                </a:schemeClr>
              </a:buClr>
            </a:pPr>
            <a:endParaRPr lang="en-US" altLang="zh-CN"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(artificial general intelligence)</a:t>
            </a: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Do anything a human</a:t>
            </a: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can do</a:t>
            </a:r>
          </a:p>
        </p:txBody>
      </p:sp>
      <p:sp>
        <p:nvSpPr>
          <p:cNvPr id="9" name="文本框 8">
            <a:extLst>
              <a:ext uri="{FF2B5EF4-FFF2-40B4-BE49-F238E27FC236}">
                <a16:creationId xmlns:a16="http://schemas.microsoft.com/office/drawing/2014/main" id="{54CFC412-82E9-DD00-80C8-A1E4442DB390}"/>
              </a:ext>
            </a:extLst>
          </p:cNvPr>
          <p:cNvSpPr txBox="1"/>
          <p:nvPr/>
        </p:nvSpPr>
        <p:spPr>
          <a:xfrm>
            <a:off x="3779004" y="3481355"/>
            <a:ext cx="4633992" cy="2739211"/>
          </a:xfrm>
          <a:prstGeom prst="rect">
            <a:avLst/>
          </a:prstGeom>
          <a:noFill/>
        </p:spPr>
        <p:txBody>
          <a:bodyPr wrap="square">
            <a:spAutoFit/>
          </a:bodyPr>
          <a:lstStyle/>
          <a:p>
            <a:pPr algn="ctr">
              <a:buClr>
                <a:schemeClr val="accent1">
                  <a:lumMod val="50000"/>
                </a:schemeClr>
              </a:buClr>
            </a:pPr>
            <a:r>
              <a:rPr lang="en-US" altLang="zh-CN" sz="48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Generative AI</a:t>
            </a:r>
          </a:p>
          <a:p>
            <a:pPr algn="ctr">
              <a:buClr>
                <a:schemeClr val="accent1">
                  <a:lumMod val="50000"/>
                </a:schemeClr>
              </a:buClr>
            </a:pPr>
            <a:endParaRPr lang="en-US" altLang="zh-CN" sz="18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(generative artificial intelligence)</a:t>
            </a:r>
          </a:p>
          <a:p>
            <a:pPr algn="ctr">
              <a:buClr>
                <a:schemeClr val="accent1">
                  <a:lumMod val="50000"/>
                </a:schemeClr>
              </a:buClr>
            </a:pPr>
            <a:endParaRPr lang="en-US" altLang="zh-CN" sz="2000" dirty="0">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E.g., ChatGPT, </a:t>
            </a:r>
            <a:r>
              <a:rPr lang="en-US" altLang="zh-CN" sz="2000" dirty="0">
                <a:solidFill>
                  <a:schemeClr val="bg1">
                    <a:lumMod val="75000"/>
                  </a:schemeClr>
                </a:solidFill>
                <a:latin typeface="Calibri" panose="020F0502020204030204" pitchFamily="34" charset="0"/>
                <a:ea typeface="Calibri" panose="020F0502020204030204" pitchFamily="34" charset="0"/>
                <a:cs typeface="Calibri" panose="020F0502020204030204" pitchFamily="34" charset="0"/>
              </a:rPr>
              <a:t>DeepSeek</a:t>
            </a: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t>
            </a: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Midjourney, DALL-E</a:t>
            </a:r>
          </a:p>
        </p:txBody>
      </p:sp>
      <p:cxnSp>
        <p:nvCxnSpPr>
          <p:cNvPr id="14" name="直接连接符 13">
            <a:extLst>
              <a:ext uri="{FF2B5EF4-FFF2-40B4-BE49-F238E27FC236}">
                <a16:creationId xmlns:a16="http://schemas.microsoft.com/office/drawing/2014/main" id="{97B5CD9A-3174-CD14-5EB0-3C6838CC7765}"/>
              </a:ext>
            </a:extLst>
          </p:cNvPr>
          <p:cNvCxnSpPr>
            <a:cxnSpLocks/>
          </p:cNvCxnSpPr>
          <p:nvPr/>
        </p:nvCxnSpPr>
        <p:spPr>
          <a:xfrm>
            <a:off x="2421395" y="2924732"/>
            <a:ext cx="764733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ED7FBE3-DFE1-359D-7FF4-92A247591017}"/>
              </a:ext>
            </a:extLst>
          </p:cNvPr>
          <p:cNvCxnSpPr>
            <a:cxnSpLocks/>
          </p:cNvCxnSpPr>
          <p:nvPr/>
        </p:nvCxnSpPr>
        <p:spPr>
          <a:xfrm>
            <a:off x="6096000" y="2767515"/>
            <a:ext cx="0" cy="66201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17B2630-9D48-9790-4CF7-79579CEB5BCB}"/>
              </a:ext>
            </a:extLst>
          </p:cNvPr>
          <p:cNvCxnSpPr>
            <a:cxnSpLocks/>
          </p:cNvCxnSpPr>
          <p:nvPr/>
        </p:nvCxnSpPr>
        <p:spPr>
          <a:xfrm>
            <a:off x="2434523" y="2914090"/>
            <a:ext cx="0" cy="51544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5068BD36-8B91-DBB2-58F1-314AB4BB0D7F}"/>
              </a:ext>
            </a:extLst>
          </p:cNvPr>
          <p:cNvCxnSpPr>
            <a:cxnSpLocks/>
          </p:cNvCxnSpPr>
          <p:nvPr/>
        </p:nvCxnSpPr>
        <p:spPr>
          <a:xfrm>
            <a:off x="10052156" y="2924732"/>
            <a:ext cx="0" cy="51544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932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B0E4D-F7E8-D3A2-0B48-383A88E77F84}"/>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A777338A-4ECF-7A4E-B11B-EA5D9264F699}"/>
              </a:ext>
            </a:extLst>
          </p:cNvPr>
          <p:cNvSpPr txBox="1"/>
          <p:nvPr/>
        </p:nvSpPr>
        <p:spPr>
          <a:xfrm>
            <a:off x="395792" y="955290"/>
            <a:ext cx="11605139" cy="1077218"/>
          </a:xfrm>
          <a:prstGeom prst="rect">
            <a:avLst/>
          </a:prstGeom>
          <a:noFill/>
        </p:spPr>
        <p:txBody>
          <a:bodyPr wrap="square">
            <a:spAutoFit/>
          </a:bodyPr>
          <a:lstStyle/>
          <a:p>
            <a:r>
              <a:rPr lang="en-US" altLang="zh-CN" sz="3200" b="1">
                <a:effectLst/>
                <a:latin typeface="Calibri" panose="020F0502020204030204" pitchFamily="34" charset="0"/>
                <a:ea typeface="Calibri" panose="020F0502020204030204" pitchFamily="34" charset="0"/>
                <a:cs typeface="Calibri" panose="020F0502020204030204" pitchFamily="34" charset="0"/>
              </a:rPr>
              <a:t>ANI : </a:t>
            </a:r>
            <a:r>
              <a:rPr lang="en-US" sz="3200"/>
              <a:t>an AI system designed and trained to perform </a:t>
            </a:r>
            <a:r>
              <a:rPr lang="en-US" sz="3200" b="1"/>
              <a:t>a specific task very well</a:t>
            </a:r>
            <a:r>
              <a:rPr lang="en-US" sz="3200"/>
              <a:t>, but without general reasoning ability beyond that task.</a:t>
            </a:r>
            <a:endParaRPr lang="en-US" altLang="zh-CN" sz="32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1B58CADF-03B4-CDF1-02F8-3550911ADF8C}"/>
              </a:ext>
            </a:extLst>
          </p:cNvPr>
          <p:cNvSpPr txBox="1"/>
          <p:nvPr/>
        </p:nvSpPr>
        <p:spPr>
          <a:xfrm>
            <a:off x="395792" y="2228671"/>
            <a:ext cx="3748077" cy="1200329"/>
          </a:xfrm>
          <a:prstGeom prst="rect">
            <a:avLst/>
          </a:prstGeom>
          <a:noFill/>
        </p:spPr>
        <p:txBody>
          <a:bodyPr wrap="none" rtlCol="0">
            <a:spAutoFit/>
          </a:bodyPr>
          <a:lstStyle/>
          <a:p>
            <a:r>
              <a:rPr lang="en-US" sz="3600" dirty="0"/>
              <a:t>E.g. Self-driving car</a:t>
            </a:r>
            <a:br>
              <a:rPr lang="en-US" sz="3600" dirty="0"/>
            </a:br>
            <a:endParaRPr lang="en-US" sz="3600" dirty="0"/>
          </a:p>
        </p:txBody>
      </p:sp>
      <p:pic>
        <p:nvPicPr>
          <p:cNvPr id="4" name="Picture 3" descr="A person sitting in a car&#10;&#10;AI-generated content may be incorrect.">
            <a:extLst>
              <a:ext uri="{FF2B5EF4-FFF2-40B4-BE49-F238E27FC236}">
                <a16:creationId xmlns:a16="http://schemas.microsoft.com/office/drawing/2014/main" id="{D8DED81D-BC69-9695-11B8-B852AAD74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723" y="2417654"/>
            <a:ext cx="6333185" cy="4217901"/>
          </a:xfrm>
          <a:prstGeom prst="rect">
            <a:avLst/>
          </a:prstGeom>
        </p:spPr>
      </p:pic>
      <p:sp>
        <p:nvSpPr>
          <p:cNvPr id="3" name="TextBox 2">
            <a:extLst>
              <a:ext uri="{FF2B5EF4-FFF2-40B4-BE49-F238E27FC236}">
                <a16:creationId xmlns:a16="http://schemas.microsoft.com/office/drawing/2014/main" id="{5C78DF0B-3B95-14E5-74DF-A34C67F7DE0C}"/>
              </a:ext>
            </a:extLst>
          </p:cNvPr>
          <p:cNvSpPr txBox="1"/>
          <p:nvPr/>
        </p:nvSpPr>
        <p:spPr>
          <a:xfrm>
            <a:off x="3730539" y="6534834"/>
            <a:ext cx="8172045" cy="646331"/>
          </a:xfrm>
          <a:prstGeom prst="rect">
            <a:avLst/>
          </a:prstGeom>
          <a:noFill/>
        </p:spPr>
        <p:txBody>
          <a:bodyPr wrap="none" rtlCol="0">
            <a:spAutoFit/>
          </a:bodyPr>
          <a:lstStyle/>
          <a:p>
            <a:r>
              <a:rPr lang="en-GB" altLang="zh-CN" dirty="0"/>
              <a:t>https://</a:t>
            </a:r>
            <a:r>
              <a:rPr lang="en-GB" altLang="zh-CN" dirty="0" err="1"/>
              <a:t>calmatters.org</a:t>
            </a:r>
            <a:r>
              <a:rPr lang="en-GB" altLang="zh-CN" dirty="0"/>
              <a:t>/projects/self-driving-cars-</a:t>
            </a:r>
            <a:r>
              <a:rPr lang="en-GB" altLang="zh-CN" dirty="0" err="1"/>
              <a:t>california</a:t>
            </a:r>
            <a:r>
              <a:rPr lang="en-GB" altLang="zh-CN" dirty="0"/>
              <a:t>-climate-goals-carbon-free/</a:t>
            </a:r>
          </a:p>
          <a:p>
            <a:endParaRPr lang="en-US" dirty="0"/>
          </a:p>
        </p:txBody>
      </p:sp>
    </p:spTree>
    <p:extLst>
      <p:ext uri="{BB962C8B-B14F-4D97-AF65-F5344CB8AC3E}">
        <p14:creationId xmlns:p14="http://schemas.microsoft.com/office/powerpoint/2010/main" val="2087927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48F0-DA3F-5444-9355-FB9F666BC37E}"/>
            </a:ext>
          </a:extLst>
        </p:cNvPr>
        <p:cNvGrpSpPr/>
        <p:nvPr/>
      </p:nvGrpSpPr>
      <p:grpSpPr>
        <a:xfrm>
          <a:off x="0" y="0"/>
          <a:ext cx="0" cy="0"/>
          <a:chOff x="0" y="0"/>
          <a:chExt cx="0" cy="0"/>
        </a:xfrm>
      </p:grpSpPr>
      <p:sp>
        <p:nvSpPr>
          <p:cNvPr id="7" name="文本框 6">
            <a:extLst>
              <a:ext uri="{FF2B5EF4-FFF2-40B4-BE49-F238E27FC236}">
                <a16:creationId xmlns:a16="http://schemas.microsoft.com/office/drawing/2014/main" id="{A4D927D2-CE22-4B34-464B-34EA4DE3E1CF}"/>
              </a:ext>
            </a:extLst>
          </p:cNvPr>
          <p:cNvSpPr txBox="1"/>
          <p:nvPr/>
        </p:nvSpPr>
        <p:spPr>
          <a:xfrm>
            <a:off x="582128" y="947268"/>
            <a:ext cx="7483797" cy="707886"/>
          </a:xfrm>
          <a:prstGeom prst="rect">
            <a:avLst/>
          </a:prstGeom>
          <a:noFill/>
        </p:spPr>
        <p:txBody>
          <a:bodyPr wrap="square">
            <a:spAutoFit/>
          </a:bodyPr>
          <a:lstStyle/>
          <a:p>
            <a:r>
              <a:rPr lang="en-US" altLang="zh-CN" sz="4000" b="1" dirty="0">
                <a:effectLst/>
                <a:latin typeface="Calibri" panose="020F0502020204030204" pitchFamily="34" charset="0"/>
                <a:ea typeface="Calibri" panose="020F0502020204030204" pitchFamily="34" charset="0"/>
                <a:cs typeface="Calibri" panose="020F0502020204030204" pitchFamily="34" charset="0"/>
              </a:rPr>
              <a:t>AI Classifications:</a:t>
            </a:r>
          </a:p>
        </p:txBody>
      </p:sp>
      <p:sp>
        <p:nvSpPr>
          <p:cNvPr id="8" name="文本框 7">
            <a:extLst>
              <a:ext uri="{FF2B5EF4-FFF2-40B4-BE49-F238E27FC236}">
                <a16:creationId xmlns:a16="http://schemas.microsoft.com/office/drawing/2014/main" id="{7A2D1D89-1509-C1D9-0868-4CE3641B6A1A}"/>
              </a:ext>
            </a:extLst>
          </p:cNvPr>
          <p:cNvSpPr txBox="1"/>
          <p:nvPr/>
        </p:nvSpPr>
        <p:spPr>
          <a:xfrm>
            <a:off x="518763" y="3158189"/>
            <a:ext cx="3805264" cy="2985433"/>
          </a:xfrm>
          <a:prstGeom prst="rect">
            <a:avLst/>
          </a:prstGeom>
          <a:noFill/>
        </p:spPr>
        <p:txBody>
          <a:bodyPr wrap="square">
            <a:spAutoFit/>
          </a:bodyPr>
          <a:lstStyle/>
          <a:p>
            <a:pPr algn="ctr">
              <a:buClr>
                <a:schemeClr val="accent1">
                  <a:lumMod val="50000"/>
                </a:schemeClr>
              </a:buClr>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48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ANI</a:t>
            </a: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(artificial narrow intelligence)</a:t>
            </a: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E.g., </a:t>
            </a:r>
            <a:r>
              <a:rPr lang="en-US" sz="2000" dirty="0">
                <a:solidFill>
                  <a:schemeClr val="bg1">
                    <a:lumMod val="75000"/>
                  </a:schemeClr>
                </a:solidFill>
              </a:rPr>
              <a:t>Siri (Apple’s voice assistant) </a:t>
            </a: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self-driving car, recommender systems used in TikTok</a:t>
            </a:r>
          </a:p>
        </p:txBody>
      </p:sp>
      <p:sp>
        <p:nvSpPr>
          <p:cNvPr id="3" name="文本框 2">
            <a:extLst>
              <a:ext uri="{FF2B5EF4-FFF2-40B4-BE49-F238E27FC236}">
                <a16:creationId xmlns:a16="http://schemas.microsoft.com/office/drawing/2014/main" id="{DCF3147D-09CB-C342-9C81-C513FCE767B8}"/>
              </a:ext>
            </a:extLst>
          </p:cNvPr>
          <p:cNvSpPr txBox="1"/>
          <p:nvPr/>
        </p:nvSpPr>
        <p:spPr>
          <a:xfrm>
            <a:off x="3048646" y="1771882"/>
            <a:ext cx="6094708" cy="1107996"/>
          </a:xfrm>
          <a:prstGeom prst="rect">
            <a:avLst/>
          </a:prstGeom>
          <a:noFill/>
        </p:spPr>
        <p:txBody>
          <a:bodyPr wrap="square">
            <a:spAutoFit/>
          </a:bodyPr>
          <a:lstStyle/>
          <a:p>
            <a:pPr algn="ctr">
              <a:buClr>
                <a:schemeClr val="accent1">
                  <a:lumMod val="50000"/>
                </a:schemeClr>
              </a:buClr>
            </a:pPr>
            <a:r>
              <a:rPr lang="en-US" altLang="zh-CN" sz="6600">
                <a:effectLst/>
                <a:latin typeface="Calibri" panose="020F0502020204030204" pitchFamily="34" charset="0"/>
                <a:ea typeface="Calibri" panose="020F0502020204030204" pitchFamily="34" charset="0"/>
                <a:cs typeface="Calibri" panose="020F0502020204030204" pitchFamily="34" charset="0"/>
              </a:rPr>
              <a:t>AI</a:t>
            </a:r>
          </a:p>
        </p:txBody>
      </p:sp>
      <p:sp>
        <p:nvSpPr>
          <p:cNvPr id="5" name="文本框 4">
            <a:extLst>
              <a:ext uri="{FF2B5EF4-FFF2-40B4-BE49-F238E27FC236}">
                <a16:creationId xmlns:a16="http://schemas.microsoft.com/office/drawing/2014/main" id="{C78E92A5-EE5B-25CC-0920-2DD807413600}"/>
              </a:ext>
            </a:extLst>
          </p:cNvPr>
          <p:cNvSpPr txBox="1"/>
          <p:nvPr/>
        </p:nvSpPr>
        <p:spPr>
          <a:xfrm>
            <a:off x="7867974" y="3481355"/>
            <a:ext cx="4401518" cy="2646878"/>
          </a:xfrm>
          <a:prstGeom prst="rect">
            <a:avLst/>
          </a:prstGeom>
          <a:noFill/>
        </p:spPr>
        <p:txBody>
          <a:bodyPr wrap="square">
            <a:spAutoFit/>
          </a:bodyPr>
          <a:lstStyle/>
          <a:p>
            <a:pPr algn="ctr">
              <a:buClr>
                <a:schemeClr val="accent1">
                  <a:lumMod val="50000"/>
                </a:schemeClr>
              </a:buClr>
            </a:pPr>
            <a:r>
              <a:rPr lang="en-US" altLang="zh-CN" sz="48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AGI</a:t>
            </a:r>
          </a:p>
          <a:p>
            <a:pPr algn="ctr">
              <a:buClr>
                <a:schemeClr val="accent1">
                  <a:lumMod val="50000"/>
                </a:schemeClr>
              </a:buClr>
            </a:pPr>
            <a:endParaRPr lang="en-US" altLang="zh-CN"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(artificial general intelligence)</a:t>
            </a: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endPar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Do anything a human</a:t>
            </a:r>
          </a:p>
          <a:p>
            <a:pPr algn="ctr">
              <a:buClr>
                <a:schemeClr val="accent1">
                  <a:lumMod val="50000"/>
                </a:schemeClr>
              </a:buClr>
            </a:pPr>
            <a:r>
              <a:rPr lang="en-US" altLang="zh-CN" sz="2000" dirty="0">
                <a:solidFill>
                  <a:schemeClr val="bg1">
                    <a:lumMod val="75000"/>
                  </a:schemeClr>
                </a:solidFill>
                <a:effectLst/>
                <a:latin typeface="Calibri" panose="020F0502020204030204" pitchFamily="34" charset="0"/>
                <a:ea typeface="Calibri" panose="020F0502020204030204" pitchFamily="34" charset="0"/>
                <a:cs typeface="Calibri" panose="020F0502020204030204" pitchFamily="34" charset="0"/>
              </a:rPr>
              <a:t>can do</a:t>
            </a:r>
          </a:p>
        </p:txBody>
      </p:sp>
      <p:sp>
        <p:nvSpPr>
          <p:cNvPr id="9" name="文本框 8">
            <a:extLst>
              <a:ext uri="{FF2B5EF4-FFF2-40B4-BE49-F238E27FC236}">
                <a16:creationId xmlns:a16="http://schemas.microsoft.com/office/drawing/2014/main" id="{0D879A25-C865-5D2C-F50E-7BBC784B6BAD}"/>
              </a:ext>
            </a:extLst>
          </p:cNvPr>
          <p:cNvSpPr txBox="1"/>
          <p:nvPr/>
        </p:nvSpPr>
        <p:spPr>
          <a:xfrm>
            <a:off x="3779004" y="3481355"/>
            <a:ext cx="4633992" cy="2739211"/>
          </a:xfrm>
          <a:prstGeom prst="rect">
            <a:avLst/>
          </a:prstGeom>
          <a:noFill/>
        </p:spPr>
        <p:txBody>
          <a:bodyPr wrap="square">
            <a:spAutoFit/>
          </a:bodyPr>
          <a:lstStyle/>
          <a:p>
            <a:pPr algn="ctr">
              <a:buClr>
                <a:schemeClr val="accent1">
                  <a:lumMod val="50000"/>
                </a:schemeClr>
              </a:buClr>
            </a:pPr>
            <a:r>
              <a:rPr lang="en-US" altLang="zh-CN" sz="4800" dirty="0">
                <a:effectLst/>
                <a:latin typeface="Calibri" panose="020F0502020204030204" pitchFamily="34" charset="0"/>
                <a:ea typeface="Calibri" panose="020F0502020204030204" pitchFamily="34" charset="0"/>
                <a:cs typeface="Calibri" panose="020F0502020204030204" pitchFamily="34" charset="0"/>
              </a:rPr>
              <a:t>Generative AI</a:t>
            </a:r>
          </a:p>
          <a:p>
            <a:pPr algn="ctr">
              <a:buClr>
                <a:schemeClr val="accent1">
                  <a:lumMod val="50000"/>
                </a:schemeClr>
              </a:buClr>
            </a:pPr>
            <a:endParaRPr lang="en-US" altLang="zh-CN" sz="1800"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(generative artificial intelligence)</a:t>
            </a:r>
          </a:p>
          <a:p>
            <a:pPr algn="ctr">
              <a:buClr>
                <a:schemeClr val="accent1">
                  <a:lumMod val="50000"/>
                </a:schemeClr>
              </a:buClr>
            </a:pPr>
            <a:endParaRPr lang="en-US" altLang="zh-CN" sz="2000" dirty="0">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endParaRPr lang="en-US" altLang="zh-CN" sz="2000" dirty="0">
              <a:effectLst/>
              <a:latin typeface="Calibri" panose="020F0502020204030204" pitchFamily="34" charset="0"/>
              <a:ea typeface="Calibri" panose="020F0502020204030204" pitchFamily="34" charset="0"/>
              <a:cs typeface="Calibri" panose="020F0502020204030204" pitchFamily="34" charset="0"/>
            </a:endParaRPr>
          </a:p>
          <a:p>
            <a:pPr algn="ctr">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E.g., ChatGPT, </a:t>
            </a:r>
            <a:r>
              <a:rPr lang="en-US" altLang="zh-CN" sz="2000" dirty="0">
                <a:latin typeface="Calibri" panose="020F0502020204030204" pitchFamily="34" charset="0"/>
                <a:ea typeface="Calibri" panose="020F0502020204030204" pitchFamily="34" charset="0"/>
                <a:cs typeface="Calibri" panose="020F0502020204030204" pitchFamily="34" charset="0"/>
              </a:rPr>
              <a:t>DeepSeek</a:t>
            </a:r>
            <a:r>
              <a:rPr lang="en-US" altLang="zh-CN" sz="2000" dirty="0">
                <a:effectLst/>
                <a:latin typeface="Calibri" panose="020F0502020204030204" pitchFamily="34" charset="0"/>
                <a:ea typeface="Calibri" panose="020F0502020204030204" pitchFamily="34" charset="0"/>
                <a:cs typeface="Calibri" panose="020F0502020204030204" pitchFamily="34" charset="0"/>
              </a:rPr>
              <a:t>,</a:t>
            </a:r>
          </a:p>
          <a:p>
            <a:pPr algn="ctr">
              <a:buClr>
                <a:schemeClr val="accent1">
                  <a:lumMod val="50000"/>
                </a:schemeClr>
              </a:buClr>
            </a:pPr>
            <a:r>
              <a:rPr lang="en-US" altLang="zh-CN" sz="2000" dirty="0">
                <a:effectLst/>
                <a:latin typeface="Calibri" panose="020F0502020204030204" pitchFamily="34" charset="0"/>
                <a:ea typeface="Calibri" panose="020F0502020204030204" pitchFamily="34" charset="0"/>
                <a:cs typeface="Calibri" panose="020F0502020204030204" pitchFamily="34" charset="0"/>
              </a:rPr>
              <a:t>Midjourney, DALL-E</a:t>
            </a:r>
          </a:p>
        </p:txBody>
      </p:sp>
      <p:cxnSp>
        <p:nvCxnSpPr>
          <p:cNvPr id="14" name="直接连接符 13">
            <a:extLst>
              <a:ext uri="{FF2B5EF4-FFF2-40B4-BE49-F238E27FC236}">
                <a16:creationId xmlns:a16="http://schemas.microsoft.com/office/drawing/2014/main" id="{F8620D51-84A4-C2EF-98A3-81364464D7AA}"/>
              </a:ext>
            </a:extLst>
          </p:cNvPr>
          <p:cNvCxnSpPr>
            <a:cxnSpLocks/>
          </p:cNvCxnSpPr>
          <p:nvPr/>
        </p:nvCxnSpPr>
        <p:spPr>
          <a:xfrm>
            <a:off x="2421395" y="2924732"/>
            <a:ext cx="7647338"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5DC4F85A-F8EB-69D5-0F4A-4F767D292D51}"/>
              </a:ext>
            </a:extLst>
          </p:cNvPr>
          <p:cNvCxnSpPr>
            <a:cxnSpLocks/>
          </p:cNvCxnSpPr>
          <p:nvPr/>
        </p:nvCxnSpPr>
        <p:spPr>
          <a:xfrm>
            <a:off x="6096000" y="2767515"/>
            <a:ext cx="0" cy="66201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FFB5103-18A5-2238-E5C1-7B50ACBEB56A}"/>
              </a:ext>
            </a:extLst>
          </p:cNvPr>
          <p:cNvCxnSpPr>
            <a:cxnSpLocks/>
          </p:cNvCxnSpPr>
          <p:nvPr/>
        </p:nvCxnSpPr>
        <p:spPr>
          <a:xfrm>
            <a:off x="2434523" y="2914090"/>
            <a:ext cx="0" cy="51544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F396DD68-BC77-9A73-5DDF-5504893FDCF6}"/>
              </a:ext>
            </a:extLst>
          </p:cNvPr>
          <p:cNvCxnSpPr>
            <a:cxnSpLocks/>
          </p:cNvCxnSpPr>
          <p:nvPr/>
        </p:nvCxnSpPr>
        <p:spPr>
          <a:xfrm>
            <a:off x="10052156" y="2924732"/>
            <a:ext cx="0" cy="515441"/>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24311"/>
      </p:ext>
    </p:extLst>
  </p:cSld>
  <p:clrMapOvr>
    <a:masterClrMapping/>
  </p:clrMapOvr>
</p:sld>
</file>

<file path=ppt/theme/theme1.xml><?xml version="1.0" encoding="utf-8"?>
<a:theme xmlns:a="http://schemas.openxmlformats.org/drawingml/2006/main" name="Office 主题​​">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1430</TotalTime>
  <Words>5598</Words>
  <Application>Microsoft Macintosh PowerPoint</Application>
  <PresentationFormat>Widescreen</PresentationFormat>
  <Paragraphs>420</Paragraphs>
  <Slides>41</Slides>
  <Notes>32</Notes>
  <HiddenSlides>0</HiddenSlides>
  <MMClips>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 MT</vt:lpstr>
      <vt:lpstr>等线</vt:lpstr>
      <vt:lpstr>Trajan Pro</vt:lpstr>
      <vt:lpstr>Arial</vt:lpstr>
      <vt:lpstr>Calibri</vt:lpstr>
      <vt:lpstr>Calibri Light</vt:lpstr>
      <vt:lpstr>Helvetica</vt:lpstr>
      <vt:lpstr>Lucida Sans Unicode</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are abstractions</vt:lpstr>
      <vt:lpstr>Why build models?</vt:lpstr>
      <vt:lpstr>Why build models?</vt:lpstr>
      <vt:lpstr>PowerPoint Presentation</vt:lpstr>
      <vt:lpstr>Social Simulation Pipeline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This Course, Really?</vt:lpstr>
      <vt:lpstr>How You Will Learn: Course Structure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Xiao JIA</dc:creator>
  <cp:lastModifiedBy>Prof.ZHAO Zhanzhan (HSS)</cp:lastModifiedBy>
  <cp:revision>54</cp:revision>
  <dcterms:created xsi:type="dcterms:W3CDTF">2025-08-06T08:03:29Z</dcterms:created>
  <dcterms:modified xsi:type="dcterms:W3CDTF">2025-09-04T03:45:52Z</dcterms:modified>
</cp:coreProperties>
</file>